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25"/>
  </p:notesMasterIdLst>
  <p:handoutMasterIdLst>
    <p:handoutMasterId r:id="rId26"/>
  </p:handoutMasterIdLst>
  <p:sldIdLst>
    <p:sldId id="1131" r:id="rId2"/>
    <p:sldId id="1171" r:id="rId3"/>
    <p:sldId id="1168" r:id="rId4"/>
    <p:sldId id="1169" r:id="rId5"/>
    <p:sldId id="1170" r:id="rId6"/>
    <p:sldId id="1172" r:id="rId7"/>
    <p:sldId id="1173" r:id="rId8"/>
    <p:sldId id="1174" r:id="rId9"/>
    <p:sldId id="1163" r:id="rId10"/>
    <p:sldId id="1160" r:id="rId11"/>
    <p:sldId id="1161" r:id="rId12"/>
    <p:sldId id="1153" r:id="rId13"/>
    <p:sldId id="1156" r:id="rId14"/>
    <p:sldId id="1157" r:id="rId15"/>
    <p:sldId id="1158" r:id="rId16"/>
    <p:sldId id="1159" r:id="rId17"/>
    <p:sldId id="1164" r:id="rId18"/>
    <p:sldId id="1165" r:id="rId19"/>
    <p:sldId id="1167" r:id="rId20"/>
    <p:sldId id="1166" r:id="rId21"/>
    <p:sldId id="1176" r:id="rId22"/>
    <p:sldId id="1177" r:id="rId23"/>
    <p:sldId id="1175" r:id="rId24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66"/>
    <a:srgbClr val="009999"/>
    <a:srgbClr val="33CCCC"/>
    <a:srgbClr val="FF7C80"/>
    <a:srgbClr val="FFFFCC"/>
    <a:srgbClr val="FFFF99"/>
    <a:srgbClr val="0000FF"/>
    <a:srgbClr val="008000"/>
    <a:srgbClr val="FF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71" autoAdjust="0"/>
    <p:restoredTop sz="95262" autoAdjust="0"/>
  </p:normalViewPr>
  <p:slideViewPr>
    <p:cSldViewPr>
      <p:cViewPr varScale="1">
        <p:scale>
          <a:sx n="71" d="100"/>
          <a:sy n="71" d="100"/>
        </p:scale>
        <p:origin x="-1398" y="-96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E4F912-1032-4738-9574-E964E9B4D668}" type="datetime1">
              <a:rPr lang="en-US" smtClean="0"/>
              <a:t>3/13/2012</a:t>
            </a:fld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LBOC - Orbit Perturbations in the Squeeze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LBOC - Orbit Perturbations in the Squeeze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2184600-128B-41ED-8ED9-B0ED5401862D}" type="datetime1">
              <a:rPr lang="en-US" smtClean="0"/>
              <a:t>3/13/2012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LBOC - Orbit Perturbations in the Squeeze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0D54316-44E6-4F8D-B152-D08A29B224C2}" type="datetime1">
              <a:rPr lang="en-US" smtClean="0"/>
              <a:t>3/13/2012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LBOC - Orbit Perturbations in the Squeeze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BEDEADE0-4F5F-4A3E-BADE-D63E19AD4AF2}" type="datetime1">
              <a:rPr lang="en-US" smtClean="0"/>
              <a:t>3/13/2012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LBOC - Orbit Perturbations in the Squeeze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63429552-4B02-4BE2-BDB7-6D6A1418D301}" type="datetime1">
              <a:rPr lang="en-US" smtClean="0"/>
              <a:t>3/13/2012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5225B525-3855-408D-B7E0-788AC7F9B24A}" type="datetime1">
              <a:rPr lang="en-US" smtClean="0"/>
              <a:t>3/13/2012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LBOC - Orbit Perturbations in the Squeeze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/>
              <a:t>LBOC - Orbit Perturbations in the Squeeze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fld id="{CB7E459A-A183-4700-9CA3-0C04CDF09CA4}" type="datetime1">
              <a:rPr lang="en-US" smtClean="0"/>
              <a:t>3/13/2012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LBOC - Orbit Perturbations in the Squeeze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355C61C-D751-461C-A91D-629CDB319725}" type="datetime1">
              <a:rPr lang="en-US" smtClean="0"/>
              <a:t>3/13/2012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LBOC - Orbit Perturbations in the Squeeze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90BCCA3-3BE9-4B79-8C26-2048619BE9A8}" type="datetime1">
              <a:rPr lang="en-US" smtClean="0"/>
              <a:t>3/13/2012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LBOC - Orbit Perturbations in the Squeeze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4B91F5D-1211-4A29-A3BE-4E8D4C9820DE}" type="datetime1">
              <a:rPr lang="en-US" smtClean="0"/>
              <a:t>3/13/2012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LBOC - Orbit Perturbations in the Squeeze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022572B-CFF9-42A2-9844-E88A0825544B}" type="datetime1">
              <a:rPr lang="en-US" smtClean="0"/>
              <a:t>3/13/2012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LBOC - Orbit Perturbations in the Squeeze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A402529-9862-4567-B56A-86402204833F}" type="datetime1">
              <a:rPr lang="en-US" smtClean="0"/>
              <a:t>3/13/2012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LBOC - Orbit Perturbations in the Squeeze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C91896C-FB0E-47D4-86DB-E4D76CA0177B}" type="datetime1">
              <a:rPr lang="en-US" smtClean="0"/>
              <a:t>3/13/2012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LBOC - Orbit Perturbations in the Squeeze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4F70E36-7AB7-45E5-B925-1D693D1E5ACD}" type="datetime1">
              <a:rPr lang="en-US" smtClean="0"/>
              <a:t>3/13/2012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LBOC - Orbit Perturbations in the Squeeze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62FAEEBC-5B85-4A1A-90C6-77B2B4764481}" type="datetime1">
              <a:rPr lang="en-US" smtClean="0"/>
              <a:t>3/13/2012</a:t>
            </a:fld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Sources of Orbit Perturbations in the Squeeze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Solfaroli</a:t>
            </a:r>
            <a:r>
              <a:rPr lang="en-US" dirty="0" smtClean="0"/>
              <a:t> </a:t>
            </a:r>
            <a:r>
              <a:rPr lang="en-US" dirty="0" err="1" smtClean="0"/>
              <a:t>Camillocci</a:t>
            </a:r>
            <a:r>
              <a:rPr lang="en-US" dirty="0" smtClean="0"/>
              <a:t>, S. </a:t>
            </a:r>
            <a:r>
              <a:rPr lang="en-US" dirty="0" err="1" smtClean="0"/>
              <a:t>Redaelli</a:t>
            </a:r>
            <a:r>
              <a:rPr lang="en-US" dirty="0" smtClean="0"/>
              <a:t>,</a:t>
            </a:r>
          </a:p>
          <a:p>
            <a:r>
              <a:rPr lang="en-US" dirty="0" smtClean="0"/>
              <a:t>M. Lamont, G. Kruk,</a:t>
            </a:r>
          </a:p>
          <a:p>
            <a:r>
              <a:rPr lang="en-US" dirty="0" smtClean="0"/>
              <a:t>J. </a:t>
            </a:r>
            <a:r>
              <a:rPr lang="en-US" dirty="0" err="1" smtClean="0"/>
              <a:t>Wenninger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460" y="24725"/>
            <a:ext cx="8229600" cy="523875"/>
          </a:xfrm>
        </p:spPr>
        <p:txBody>
          <a:bodyPr/>
          <a:lstStyle/>
          <a:p>
            <a:r>
              <a:rPr lang="en-US" dirty="0" smtClean="0"/>
              <a:t>S</a:t>
            </a:r>
            <a:r>
              <a:rPr lang="en-US" dirty="0" smtClean="0"/>
              <a:t>moothed </a:t>
            </a:r>
            <a:r>
              <a:rPr lang="en-US" dirty="0" smtClean="0"/>
              <a:t>– </a:t>
            </a:r>
            <a:r>
              <a:rPr lang="en-US" dirty="0" err="1" smtClean="0"/>
              <a:t>spline</a:t>
            </a:r>
            <a:r>
              <a:rPr lang="en-US" dirty="0" smtClean="0"/>
              <a:t> (2011 way)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LBOC - Orbit Perturbations in the Squeeze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FDBC317-9DC9-4EE0-8644-2F7463C4E181}" type="datetime1">
              <a:rPr lang="en-US" smtClean="0"/>
              <a:t>3/13/2012</a:t>
            </a:fld>
            <a:endParaRPr lang="en-US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490" y="620610"/>
            <a:ext cx="7489040" cy="58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88538" y="3861060"/>
            <a:ext cx="136768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 err="1" smtClean="0"/>
              <a:t>Splined</a:t>
            </a:r>
            <a:r>
              <a:rPr lang="en-US" b="1" i="1" dirty="0" smtClean="0"/>
              <a:t> K</a:t>
            </a:r>
            <a:endParaRPr lang="en-US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en-US" dirty="0" smtClean="0"/>
              <a:t>moothed - parabolic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LBOC - Orbit Perturbations in the Squeeze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8634184-015E-41F4-B017-AE9C57433BC5}" type="datetime1">
              <a:rPr lang="en-US" smtClean="0"/>
              <a:t>3/13/2012</a:t>
            </a:fld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071" y="620610"/>
            <a:ext cx="7502947" cy="590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79890" y="4797190"/>
            <a:ext cx="26052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Parabolic fraction K</a:t>
            </a:r>
            <a:endParaRPr lang="en-US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Squeeze BP </a:t>
            </a:r>
            <a:r>
              <a:rPr lang="en-US" dirty="0" smtClean="0"/>
              <a:t>2012 to</a:t>
            </a:r>
            <a:r>
              <a:rPr lang="en-US" dirty="0" smtClean="0"/>
              <a:t> 0.6/3/0.6/3 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LBOC - Orbit Perturbations in the Squeeze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9A7BD9C-000D-47C6-923E-69F3D8EB077B}" type="datetime1">
              <a:rPr lang="en-US" smtClean="0"/>
              <a:t>3/13/2012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8651" y="1196975"/>
            <a:ext cx="622669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</a:t>
            </a:r>
            <a:r>
              <a:rPr lang="en-US" dirty="0" smtClean="0"/>
              <a:t>s</a:t>
            </a:r>
            <a:r>
              <a:rPr lang="en-US" dirty="0" smtClean="0"/>
              <a:t>queeze simulation - </a:t>
            </a:r>
            <a:r>
              <a:rPr lang="en-US" dirty="0" err="1" smtClean="0"/>
              <a:t>spline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LBOC - Orbit Perturbations in the Squeeze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CA3CEE-30B9-45C8-B0EB-70EC218892C6}" type="datetime1">
              <a:rPr lang="en-US" smtClean="0"/>
              <a:t>3/13/2012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410" y="692620"/>
            <a:ext cx="8229600" cy="172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 RMS versus time in squeeze </a:t>
            </a:r>
            <a:r>
              <a:rPr lang="en-US" kern="0" dirty="0" smtClean="0">
                <a:latin typeface="+mn-lt"/>
              </a:rPr>
              <a:t>– 2011 bump settings.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algn="l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</a:pPr>
            <a:r>
              <a:rPr lang="en-US" sz="1800" kern="0" dirty="0" smtClean="0">
                <a:latin typeface="+mn-lt"/>
              </a:rPr>
              <a:t>Separation ± 0.7 mm.</a:t>
            </a:r>
          </a:p>
          <a:p>
            <a:pPr marL="800100" lvl="1" indent="-342900" algn="l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Xing -120/-80/120/250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ymbol" pitchFamily="18" charset="2"/>
              </a:rPr>
              <a:t>m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2950" y="1772770"/>
            <a:ext cx="8229600" cy="79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Perturbations vanish in last part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 </a:t>
            </a:r>
            <a:r>
              <a:rPr lang="en-US" kern="0" dirty="0" smtClean="0">
                <a:latin typeface="+mn-lt"/>
              </a:rPr>
              <a:t>squeeze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density of matched points is high(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 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37155"/>
            <a:ext cx="8769350" cy="350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30718" y="3933070"/>
            <a:ext cx="370615" cy="400110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9999"/>
                </a:solidFill>
              </a:rPr>
              <a:t>H</a:t>
            </a:r>
            <a:endParaRPr lang="en-US" b="1" i="1" dirty="0">
              <a:solidFill>
                <a:srgbClr val="0099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0773" y="4797190"/>
            <a:ext cx="356188" cy="400110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C0066"/>
                </a:solidFill>
              </a:rPr>
              <a:t>V</a:t>
            </a:r>
            <a:endParaRPr lang="en-US" b="1" i="1" dirty="0">
              <a:solidFill>
                <a:srgbClr val="CC0066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6660290" y="3645030"/>
            <a:ext cx="0" cy="201628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746132" y="4293120"/>
            <a:ext cx="1066318" cy="400110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0.3 mm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24410" y="3356990"/>
            <a:ext cx="1160895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Beam1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squeeze simulation </a:t>
            </a:r>
            <a:r>
              <a:rPr lang="en-US" dirty="0" smtClean="0"/>
              <a:t>– parabolic fraction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LBOC - Orbit Perturbations in the Squeeze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D2C61A7-2E2D-4BF4-97D9-BD562A502D98}" type="datetime1">
              <a:rPr lang="en-US" smtClean="0"/>
              <a:t>3/13/2012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90" y="2636890"/>
            <a:ext cx="8769675" cy="350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410" y="692620"/>
            <a:ext cx="8229600" cy="136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 RMS versus time in squeeze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algn="l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</a:pPr>
            <a:r>
              <a:rPr lang="en-US" sz="1800" kern="0" dirty="0" smtClean="0">
                <a:latin typeface="+mn-lt"/>
              </a:rPr>
              <a:t>Separation ± 0.7 mm.</a:t>
            </a:r>
          </a:p>
          <a:p>
            <a:pPr marL="800100" lvl="1" indent="-342900" algn="l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Xing -120/-80/120/250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ymbol" pitchFamily="18" charset="2"/>
              </a:rPr>
              <a:t>m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2950" y="1772770"/>
            <a:ext cx="8229600" cy="79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Important 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reduction 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 orbit perturbation (same V scale) with the parabolic round 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 – </a:t>
            </a:r>
            <a:r>
              <a:rPr kumimoji="0" lang="en-US" b="1" i="0" u="sng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factor 5-6 improvement !</a:t>
            </a:r>
            <a:endParaRPr kumimoji="0" lang="en-US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660290" y="3645030"/>
            <a:ext cx="0" cy="201628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746132" y="4293120"/>
            <a:ext cx="1066318" cy="400110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0.3 mm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4410" y="3429000"/>
            <a:ext cx="1160895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Beam1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squeeze simulation – </a:t>
            </a:r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LBOC - Orbit Perturbations in the Squeeze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DB0A9E8-CF37-4D65-BEE7-E7E23A836324}" type="datetime1">
              <a:rPr lang="en-US" smtClean="0"/>
              <a:t>3/13/2012</a:t>
            </a:fld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468" y="635011"/>
            <a:ext cx="7345022" cy="293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466" y="3645030"/>
            <a:ext cx="7381024" cy="295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668430" y="2420860"/>
            <a:ext cx="1160895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Beam1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285219" y="1300650"/>
            <a:ext cx="1015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</a:t>
            </a:r>
            <a:r>
              <a:rPr lang="en-US" dirty="0" err="1" smtClean="0"/>
              <a:t>S</a:t>
            </a:r>
            <a:r>
              <a:rPr lang="en-US" dirty="0" err="1" smtClean="0"/>
              <a:t>pline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51900" y="4325070"/>
            <a:ext cx="24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‘Parabolic round off’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6660290" y="4509150"/>
            <a:ext cx="0" cy="172824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804310" y="4869200"/>
            <a:ext cx="1066318" cy="400110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0.3 mm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6674122" y="1484730"/>
            <a:ext cx="0" cy="172824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818142" y="1844780"/>
            <a:ext cx="1066318" cy="400110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0.3 mm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470" y="3659432"/>
            <a:ext cx="7345020" cy="293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635159"/>
            <a:ext cx="7345363" cy="293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squeeze simulation – comparison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LBOC - Orbit Perturbations in the Squeeze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82DD1ED-9A3B-439E-8A8C-6B2D7FB65ED6}" type="datetime1">
              <a:rPr lang="en-US" smtClean="0"/>
              <a:t>3/13/2012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92100" y="1300650"/>
            <a:ext cx="1015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</a:t>
            </a:r>
            <a:r>
              <a:rPr lang="en-US" dirty="0" err="1" smtClean="0"/>
              <a:t>Spline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23910" y="4325070"/>
            <a:ext cx="2451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‘Parabolic </a:t>
            </a:r>
            <a:r>
              <a:rPr lang="en-US" dirty="0" smtClean="0"/>
              <a:t>round off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59695" y="2391255"/>
            <a:ext cx="1160895" cy="461665"/>
          </a:xfrm>
          <a:prstGeom prst="rect">
            <a:avLst/>
          </a:prstGeom>
          <a:solidFill>
            <a:srgbClr val="FF7C8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Beam2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6660290" y="4509150"/>
            <a:ext cx="0" cy="172824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804310" y="4869200"/>
            <a:ext cx="1066318" cy="400110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0.3 mm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6674122" y="1484730"/>
            <a:ext cx="0" cy="172824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818142" y="1844780"/>
            <a:ext cx="1066318" cy="400110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0.3 mm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470" y="639932"/>
            <a:ext cx="7345020" cy="293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2012 squeeze simulation – </a:t>
            </a:r>
            <a:r>
              <a:rPr lang="en-US" sz="2400" dirty="0" smtClean="0"/>
              <a:t>PLP versus parabolic fraction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LBOC - Orbit Perturbations in the Squeeze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566D8FB-606B-4E70-B2C3-BB61953EB406}" type="datetime1">
              <a:rPr lang="en-US" smtClean="0"/>
              <a:t>3/13/2012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466" y="3645030"/>
            <a:ext cx="7381024" cy="295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668430" y="2924930"/>
            <a:ext cx="1160895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Beam1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427980" y="1268700"/>
            <a:ext cx="2034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‘PLP smoothing’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39940" y="4293120"/>
            <a:ext cx="24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‘Parabolic round off’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6660290" y="4509150"/>
            <a:ext cx="0" cy="172824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804310" y="4869200"/>
            <a:ext cx="1066318" cy="400110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0.3 mm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6660290" y="1484730"/>
            <a:ext cx="0" cy="172824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804310" y="1844780"/>
            <a:ext cx="1066318" cy="400110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0.3 mm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470" y="3587422"/>
            <a:ext cx="7345020" cy="293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470" y="620610"/>
            <a:ext cx="7308380" cy="292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sep and Xing bump values - zoomed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LBOC - Orbit Perturbations in the Squeeze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A57A36-B8B7-4FEA-929D-00F06E6AA5B1}" type="datetime1">
              <a:rPr lang="en-US" smtClean="0"/>
              <a:t>3/13/2012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59695" y="2276840"/>
            <a:ext cx="1160895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Beam1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0" y="1268700"/>
            <a:ext cx="2034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‘PLP smoothing’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67930" y="4293120"/>
            <a:ext cx="24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‘Parabolic round off’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6660290" y="4869200"/>
            <a:ext cx="0" cy="136819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804310" y="4869200"/>
            <a:ext cx="1066318" cy="400110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0.1 mm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6674122" y="1844780"/>
            <a:ext cx="0" cy="136819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818142" y="1844780"/>
            <a:ext cx="1066318" cy="400110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0.1 mm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470" y="3645030"/>
            <a:ext cx="7381025" cy="295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470" y="620610"/>
            <a:ext cx="7345020" cy="293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sep and Xing bump values - zoomed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LBOC - Orbit Perturbations in the Squeeze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E7D89D6-B901-4445-B3A6-1C8B851EE60F}" type="datetime1">
              <a:rPr lang="en-US" smtClean="0"/>
              <a:t>3/13/2012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44010" y="1268700"/>
            <a:ext cx="2034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‘PLP smoothing’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11950" y="4293120"/>
            <a:ext cx="24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‘Parabolic round off’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68430" y="2391255"/>
            <a:ext cx="1160895" cy="461665"/>
          </a:xfrm>
          <a:prstGeom prst="rect">
            <a:avLst/>
          </a:prstGeom>
          <a:solidFill>
            <a:srgbClr val="FF7C8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Beam2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6660290" y="4869200"/>
            <a:ext cx="0" cy="136819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804310" y="4869200"/>
            <a:ext cx="1066318" cy="400110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0.1 mm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6674122" y="1844780"/>
            <a:ext cx="0" cy="136819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818142" y="1844780"/>
            <a:ext cx="1066318" cy="400110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0.1 mm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670"/>
            <a:ext cx="8229600" cy="5111750"/>
          </a:xfrm>
        </p:spPr>
        <p:txBody>
          <a:bodyPr/>
          <a:lstStyle/>
          <a:p>
            <a:r>
              <a:rPr lang="en-US" sz="3600" dirty="0" smtClean="0"/>
              <a:t>Recap from 2011</a:t>
            </a:r>
          </a:p>
          <a:p>
            <a:pPr lvl="1"/>
            <a:r>
              <a:rPr lang="en-US" sz="2400" dirty="0" smtClean="0"/>
              <a:t>See also LBOC on 29.11.2011</a:t>
            </a:r>
          </a:p>
          <a:p>
            <a:endParaRPr lang="en-US" sz="3600" dirty="0" smtClean="0"/>
          </a:p>
          <a:p>
            <a:r>
              <a:rPr lang="en-US" sz="3600" dirty="0" smtClean="0"/>
              <a:t>Simulations for the 2012 squeeze</a:t>
            </a:r>
          </a:p>
          <a:p>
            <a:endParaRPr lang="en-US" sz="3600" dirty="0" smtClean="0"/>
          </a:p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LBOC - Orbit Perturbations in the Squeeze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2D00D87-C7A0-469B-9240-FDF7E04246ED}" type="datetime1">
              <a:rPr lang="en-US" smtClean="0"/>
              <a:t>3/13/2012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Smoothed function comparison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LBOC - Orbit Perturbations in the Squeeze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14F8647-90BF-4CF7-BEA2-F4D0B1DC6DC0}" type="datetime1">
              <a:rPr lang="en-US" smtClean="0"/>
              <a:t>3/13/2012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20" y="836640"/>
            <a:ext cx="6416880" cy="290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690" y="2852920"/>
            <a:ext cx="6408890" cy="29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300240" y="3212970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Parabolic-PLP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88030" y="1196690"/>
            <a:ext cx="1470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Spline</a:t>
            </a:r>
            <a:r>
              <a:rPr lang="en-US" dirty="0" smtClean="0"/>
              <a:t>-PLP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30" y="4230220"/>
            <a:ext cx="4176580" cy="188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923910" y="1700760"/>
            <a:ext cx="4968690" cy="1015663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/>
              <a:t>T</a:t>
            </a:r>
            <a:r>
              <a:rPr lang="en-US" b="1" dirty="0" smtClean="0"/>
              <a:t>he </a:t>
            </a:r>
            <a:r>
              <a:rPr lang="en-US" b="1" dirty="0" err="1" smtClean="0"/>
              <a:t>spline</a:t>
            </a:r>
            <a:r>
              <a:rPr lang="en-US" b="1" dirty="0" smtClean="0"/>
              <a:t> algorithm is </a:t>
            </a:r>
            <a:r>
              <a:rPr lang="en-US" b="1" dirty="0" smtClean="0"/>
              <a:t>much too rounded </a:t>
            </a:r>
            <a:r>
              <a:rPr lang="en-US" b="1" dirty="0" smtClean="0"/>
              <a:t> - correctors are not in synch with </a:t>
            </a:r>
            <a:r>
              <a:rPr lang="en-US" b="1" dirty="0" err="1" smtClean="0"/>
              <a:t>qaudrupoles</a:t>
            </a:r>
            <a:r>
              <a:rPr lang="en-US" b="1" dirty="0" smtClean="0"/>
              <a:t> !!</a:t>
            </a:r>
            <a:endParaRPr lang="en-US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08650"/>
            <a:ext cx="8229600" cy="5111750"/>
          </a:xfrm>
        </p:spPr>
        <p:txBody>
          <a:bodyPr/>
          <a:lstStyle/>
          <a:p>
            <a:r>
              <a:rPr lang="en-US" u="sng" dirty="0" smtClean="0"/>
              <a:t>Parabolic fraction</a:t>
            </a:r>
            <a:r>
              <a:rPr lang="en-US" dirty="0" smtClean="0"/>
              <a:t> </a:t>
            </a:r>
            <a:r>
              <a:rPr lang="en-US" dirty="0" smtClean="0"/>
              <a:t>is clearly the best algorithm.</a:t>
            </a:r>
          </a:p>
          <a:p>
            <a:pPr lvl="1"/>
            <a:r>
              <a:rPr lang="en-US" dirty="0" smtClean="0"/>
              <a:t>B</a:t>
            </a:r>
            <a:r>
              <a:rPr lang="en-US" dirty="0" smtClean="0"/>
              <a:t>est </a:t>
            </a:r>
            <a:r>
              <a:rPr lang="en-US" dirty="0" smtClean="0"/>
              <a:t>synchronization </a:t>
            </a:r>
            <a:r>
              <a:rPr lang="en-US" dirty="0" smtClean="0"/>
              <a:t>between quads and correctors.</a:t>
            </a:r>
          </a:p>
          <a:p>
            <a:pPr lvl="1"/>
            <a:r>
              <a:rPr lang="en-US" dirty="0" smtClean="0"/>
              <a:t>Best closure of the bumps between the matched points.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Loose ability to trim between matched points.</a:t>
            </a:r>
          </a:p>
          <a:p>
            <a:r>
              <a:rPr lang="en-US" u="sng" dirty="0" smtClean="0"/>
              <a:t>PLP</a:t>
            </a:r>
            <a:r>
              <a:rPr lang="en-US" dirty="0" smtClean="0"/>
              <a:t> </a:t>
            </a:r>
            <a:r>
              <a:rPr lang="en-US" dirty="0" smtClean="0"/>
              <a:t>is slightly worse than parabolic fraction.</a:t>
            </a:r>
          </a:p>
          <a:p>
            <a:pPr lvl="1"/>
            <a:r>
              <a:rPr lang="en-US" dirty="0" smtClean="0"/>
              <a:t>But correctors are slightly out of synchronization with quads.</a:t>
            </a:r>
          </a:p>
          <a:p>
            <a:pPr lvl="1"/>
            <a:r>
              <a:rPr lang="en-US" dirty="0" smtClean="0"/>
              <a:t>Introduces some sharp spiked in the orbit.</a:t>
            </a:r>
          </a:p>
          <a:p>
            <a:r>
              <a:rPr lang="en-US" u="sng" dirty="0" err="1" smtClean="0"/>
              <a:t>Spline</a:t>
            </a:r>
            <a:r>
              <a:rPr lang="en-US" dirty="0" smtClean="0"/>
              <a:t> should be avoided.</a:t>
            </a:r>
          </a:p>
          <a:p>
            <a:pPr lvl="1"/>
            <a:r>
              <a:rPr lang="en-US" dirty="0" smtClean="0"/>
              <a:t>Introduced ‘too large’ distortions of the functions of the correctors.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LBOC - Orbit Perturbations in the Squeeze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B7E459A-A183-4700-9CA3-0C04CDF09CA4}" type="datetime1">
              <a:rPr lang="en-US" smtClean="0"/>
              <a:t>3/13/2012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 for startup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980" y="908650"/>
            <a:ext cx="8229600" cy="5111750"/>
          </a:xfrm>
        </p:spPr>
        <p:txBody>
          <a:bodyPr/>
          <a:lstStyle/>
          <a:p>
            <a:r>
              <a:rPr lang="en-US" dirty="0" smtClean="0"/>
              <a:t>PLP used for:</a:t>
            </a:r>
          </a:p>
          <a:p>
            <a:pPr lvl="1"/>
            <a:r>
              <a:rPr lang="en-US" dirty="0" smtClean="0"/>
              <a:t>CHROMATICTY, TUNE-TRIM.</a:t>
            </a:r>
          </a:p>
          <a:p>
            <a:pPr lvl="1"/>
            <a:r>
              <a:rPr lang="en-US" dirty="0" smtClean="0"/>
              <a:t>ORBIT-H</a:t>
            </a:r>
            <a:r>
              <a:rPr lang="en-US" dirty="0" smtClean="0"/>
              <a:t>, </a:t>
            </a:r>
            <a:r>
              <a:rPr lang="en-US" dirty="0" smtClean="0"/>
              <a:t>ORBIT-V.</a:t>
            </a:r>
          </a:p>
          <a:p>
            <a:pPr lvl="2"/>
            <a:r>
              <a:rPr lang="en-US" dirty="0" smtClean="0"/>
              <a:t>Except for IP_SEPARATION, IP_XING and ORBIT-TRIPLET.</a:t>
            </a:r>
          </a:p>
          <a:p>
            <a:r>
              <a:rPr lang="en-US" dirty="0" smtClean="0"/>
              <a:t>Parabolic fraction used for:</a:t>
            </a:r>
          </a:p>
          <a:p>
            <a:pPr lvl="1"/>
            <a:r>
              <a:rPr lang="en-US" dirty="0" smtClean="0"/>
              <a:t>All other (magnet) systems.</a:t>
            </a:r>
          </a:p>
          <a:p>
            <a:pPr lvl="1"/>
            <a:r>
              <a:rPr lang="en-US" b="1" dirty="0" smtClean="0"/>
              <a:t>Orbit correctors in systems </a:t>
            </a:r>
            <a:r>
              <a:rPr lang="en-US" b="1" dirty="0" smtClean="0"/>
              <a:t>IP_SEPARATION, IP_XING and </a:t>
            </a:r>
            <a:r>
              <a:rPr lang="en-US" b="1" dirty="0" smtClean="0"/>
              <a:t>ORBIT-TRIPLET </a:t>
            </a:r>
            <a:r>
              <a:rPr lang="en-US" dirty="0" smtClean="0"/>
              <a:t>– to keep correctors in synch with quads.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Applies to squeeze-type beam-processes only.</a:t>
            </a:r>
          </a:p>
          <a:p>
            <a:pPr lvl="1"/>
            <a:r>
              <a:rPr lang="en-US" dirty="0" smtClean="0"/>
              <a:t>Not used for ramp, ramp-downs etc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LBOC - Orbit Perturbations in the Squeeze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B7E459A-A183-4700-9CA3-0C04CDF09CA4}" type="datetime1">
              <a:rPr lang="en-US" smtClean="0"/>
              <a:t>3/13/2012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20" y="908650"/>
            <a:ext cx="8748580" cy="5111750"/>
          </a:xfrm>
        </p:spPr>
        <p:txBody>
          <a:bodyPr/>
          <a:lstStyle/>
          <a:p>
            <a:r>
              <a:rPr lang="en-US" dirty="0" smtClean="0"/>
              <a:t>T</a:t>
            </a:r>
            <a:r>
              <a:rPr lang="en-US" dirty="0" smtClean="0"/>
              <a:t>he smoothing algorithm applied to the functions in 2011 introduced significant orbit </a:t>
            </a:r>
            <a:r>
              <a:rPr lang="en-US" dirty="0" smtClean="0"/>
              <a:t>perturbations due to leakage of separation and crossing </a:t>
            </a:r>
            <a:r>
              <a:rPr lang="en-US" dirty="0" smtClean="0"/>
              <a:t>bumps.</a:t>
            </a:r>
          </a:p>
          <a:p>
            <a:r>
              <a:rPr lang="en-US" dirty="0" smtClean="0"/>
              <a:t>By adapting the smoothing algorithm the orbit perturbations in the squeeze should be reduced significantly.</a:t>
            </a:r>
          </a:p>
          <a:p>
            <a:pPr lvl="1"/>
            <a:r>
              <a:rPr lang="en-US" dirty="0" smtClean="0"/>
              <a:t>We may be able to control the orbit well without bandwidth increase of the OFB – for the tight collimators.</a:t>
            </a:r>
          </a:p>
          <a:p>
            <a:pPr lvl="1"/>
            <a:r>
              <a:rPr lang="en-US" dirty="0" smtClean="0"/>
              <a:t>We should nevertheless check the FB bandwidth limits to asses the stability margin and to be prepared for surprises…</a:t>
            </a:r>
          </a:p>
          <a:p>
            <a:pPr lvl="1"/>
            <a:r>
              <a:rPr lang="en-US" dirty="0" smtClean="0"/>
              <a:t>And we will used (</a:t>
            </a:r>
            <a:r>
              <a:rPr lang="en-US" smtClean="0"/>
              <a:t>much improved) feed-forward </a:t>
            </a:r>
            <a:r>
              <a:rPr lang="en-US" dirty="0" smtClean="0"/>
              <a:t>from the beginning.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LBOC - Orbit Perturbations in the Squeeze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B7E459A-A183-4700-9CA3-0C04CDF09CA4}" type="datetime1">
              <a:rPr lang="en-US" smtClean="0"/>
              <a:t>3/13/2012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Recap 2011 : Orbit </a:t>
            </a:r>
            <a:r>
              <a:rPr lang="en-US" sz="2800" dirty="0" smtClean="0"/>
              <a:t>excursions in the squeeze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LBOC - Orbit Perturbations in the Squeeze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8CDC668-4213-429B-8E25-EFE91E1C3817}" type="datetime1">
              <a:rPr lang="en-US" smtClean="0"/>
              <a:t>3/13/2012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715" y="2660900"/>
            <a:ext cx="7873025" cy="31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67430" y="692620"/>
            <a:ext cx="8566760" cy="205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5738" indent="-185738" algn="l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Observed excursions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along the squeeze (here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squeeze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 1.5m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):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0850" lvl="1" indent="-184150" algn="l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Localized near the matched points. Spikes of 0.1 mm </a:t>
            </a:r>
            <a:r>
              <a:rPr lang="en-US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r.m.s</a:t>
            </a:r>
            <a:r>
              <a:rPr lang="en-US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developing over ~10 </a:t>
            </a:r>
            <a:r>
              <a:rPr lang="en-US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seconds.</a:t>
            </a:r>
            <a:endParaRPr lang="en-US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0850" lvl="1" indent="-184150" algn="l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More pronounced in H plane.</a:t>
            </a:r>
          </a:p>
          <a:p>
            <a:pPr marL="450850" lvl="1" indent="-184150" algn="l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Reproducible from fill to fill.</a:t>
            </a:r>
            <a:endParaRPr lang="en-US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880" y="5886920"/>
            <a:ext cx="8533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Fill 2306, </a:t>
            </a:r>
            <a:r>
              <a:rPr lang="en-US" b="1" dirty="0" err="1" smtClean="0">
                <a:latin typeface="+mn-lt"/>
              </a:rPr>
              <a:t>r.m.s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wrt</a:t>
            </a:r>
            <a:r>
              <a:rPr lang="en-US" b="1" dirty="0" smtClean="0">
                <a:latin typeface="+mn-lt"/>
              </a:rPr>
              <a:t> first orbit (BPMs in Xing and separation bumps excluded)</a:t>
            </a:r>
            <a:endParaRPr lang="en-US" b="1" dirty="0"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413970" y="3544215"/>
            <a:ext cx="0" cy="921725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413970" y="3659430"/>
            <a:ext cx="89639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28560" y="3467405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9545" y="492679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60093"/>
                </a:solidFill>
                <a:latin typeface="+mj-lt"/>
              </a:rPr>
              <a:t>V</a:t>
            </a:r>
            <a:endParaRPr lang="en-US" b="1" dirty="0">
              <a:solidFill>
                <a:srgbClr val="D60093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5980" y="358262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j-lt"/>
              </a:rPr>
              <a:t>Beam1</a:t>
            </a:r>
            <a:endParaRPr lang="en-US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2011 : </a:t>
            </a:r>
            <a:r>
              <a:rPr lang="en-US" dirty="0" smtClean="0"/>
              <a:t>r</a:t>
            </a:r>
            <a:r>
              <a:rPr lang="en-US" dirty="0" smtClean="0"/>
              <a:t>eproducibility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LBOC - Orbit Perturbations in the Squeeze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79D305A-3B27-46E8-B803-07BD799D4215}" type="datetime1">
              <a:rPr lang="en-US" smtClean="0"/>
              <a:t>3/13/2012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335" y="1815990"/>
            <a:ext cx="6797685" cy="54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01070" y="829834"/>
            <a:ext cx="8566760" cy="83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5738" indent="-185738" algn="l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Orbit at a selected BPM for a couple of fills.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0850" lvl="1" indent="-184150" algn="l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Very reproducible, sharp transients at the matched points.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92815" y="554127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n-lt"/>
              </a:rPr>
              <a:t>S. </a:t>
            </a:r>
            <a:r>
              <a:rPr lang="en-US" i="1" dirty="0" err="1" smtClean="0">
                <a:latin typeface="+mn-lt"/>
              </a:rPr>
              <a:t>Redaelli</a:t>
            </a:r>
            <a:endParaRPr lang="en-US" i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880" y="5541275"/>
            <a:ext cx="1997060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+mn-lt"/>
              </a:rPr>
              <a:t>Manual feed-forward attempt</a:t>
            </a:r>
            <a:endParaRPr lang="en-US" sz="1600" b="1" i="1" dirty="0">
              <a:latin typeface="+mn-lt"/>
            </a:endParaRPr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 bwMode="auto">
          <a:xfrm flipV="1">
            <a:off x="2574940" y="5349251"/>
            <a:ext cx="691290" cy="484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2011 : dominant </a:t>
            </a: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LBOC - Orbit Perturbations in the Squeeze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900F196-4D37-4911-8967-DC9BC81FB857}" type="datetime1">
              <a:rPr lang="en-US" smtClean="0"/>
              <a:t>3/13/2012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24260" y="764630"/>
            <a:ext cx="8258175" cy="160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l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perturbations are PREDICTED by the simulations based on the machine settings (N.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Ryckx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&amp; S.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Redaelli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66700" indent="-266700" algn="l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perturbations are strongest while IR8 is squeezed (model and observation match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jwenning\AppData\Local\Temp\HCOP_TCTH4_IP1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120" y="2891330"/>
            <a:ext cx="6836090" cy="35229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64760" y="2276850"/>
            <a:ext cx="2069797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60093"/>
                </a:solidFill>
                <a:latin typeface="+mj-lt"/>
              </a:rPr>
              <a:t>IR8 at 3 m (385 s)</a:t>
            </a:r>
            <a:endParaRPr lang="en-US" b="1" dirty="0">
              <a:solidFill>
                <a:srgbClr val="D60093"/>
              </a:solidFill>
              <a:latin typeface="+mj-lt"/>
            </a:endParaRP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 bwMode="auto">
          <a:xfrm flipH="1">
            <a:off x="3688687" y="2646182"/>
            <a:ext cx="1610972" cy="6291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>
            <a:stCxn id="8" idx="2"/>
          </p:cNvCxnSpPr>
          <p:nvPr/>
        </p:nvCxnSpPr>
        <p:spPr bwMode="auto">
          <a:xfrm>
            <a:off x="5299659" y="2646182"/>
            <a:ext cx="1807071" cy="5523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688685" y="3044950"/>
            <a:ext cx="0" cy="31876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D6009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7106730" y="3044950"/>
            <a:ext cx="0" cy="31876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D6009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682805" y="3044950"/>
            <a:ext cx="1107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n-lt"/>
              </a:rPr>
              <a:t>N. </a:t>
            </a:r>
            <a:r>
              <a:rPr lang="en-US" i="1" dirty="0" err="1" smtClean="0">
                <a:latin typeface="+mn-lt"/>
              </a:rPr>
              <a:t>Ryckx</a:t>
            </a:r>
            <a:endParaRPr lang="en-US" i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420" y="2564880"/>
            <a:ext cx="1997060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+mn-lt"/>
              </a:rPr>
              <a:t>Orbit @ TCTH.IR1</a:t>
            </a:r>
            <a:endParaRPr lang="en-US" sz="1600" b="1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2011 : OFB bandwidth increase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85440" y="3645030"/>
            <a:ext cx="6923190" cy="276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Orbit in Squeeze - LBOC - J. Wenninger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F9973F-C288-43C6-8901-506D0D4E1365}" type="datetime1">
              <a:rPr lang="en-US" smtClean="0"/>
              <a:pPr/>
              <a:t>3/13/2012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10" y="692620"/>
            <a:ext cx="7128990" cy="284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03810" y="4221110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+mj-lt"/>
              </a:rPr>
              <a:t>Gain x 10</a:t>
            </a:r>
            <a:endParaRPr lang="en-US" i="1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508130" y="4149100"/>
            <a:ext cx="0" cy="187226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CC0066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347830" y="1628750"/>
            <a:ext cx="0" cy="72010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CC0066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796170" y="4221110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66"/>
                </a:solidFill>
              </a:rPr>
              <a:t>40 </a:t>
            </a:r>
            <a:r>
              <a:rPr lang="en-US" dirty="0" smtClean="0">
                <a:solidFill>
                  <a:srgbClr val="CC0066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rgbClr val="CC0066"/>
                </a:solidFill>
              </a:rPr>
              <a:t>m</a:t>
            </a:r>
            <a:endParaRPr lang="en-US" dirty="0">
              <a:solidFill>
                <a:srgbClr val="CC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30" y="1340710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66"/>
                </a:solidFill>
              </a:rPr>
              <a:t>40 </a:t>
            </a:r>
            <a:r>
              <a:rPr lang="en-US" dirty="0" smtClean="0">
                <a:solidFill>
                  <a:srgbClr val="CC0066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rgbClr val="CC0066"/>
                </a:solidFill>
              </a:rPr>
              <a:t>m</a:t>
            </a:r>
            <a:endParaRPr lang="en-US" dirty="0">
              <a:solidFill>
                <a:srgbClr val="CC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2485" y="1431940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1445" y="281452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60093"/>
                </a:solidFill>
                <a:latin typeface="+mj-lt"/>
              </a:rPr>
              <a:t>V</a:t>
            </a:r>
            <a:endParaRPr lang="en-US" b="1" dirty="0">
              <a:solidFill>
                <a:srgbClr val="D60093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4210" y="1268700"/>
            <a:ext cx="2771750" cy="17851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+mn-lt"/>
              </a:rPr>
              <a:t>Ion run test:</a:t>
            </a:r>
          </a:p>
          <a:p>
            <a:pPr algn="ctr"/>
            <a:r>
              <a:rPr lang="en-US" b="1" i="1" dirty="0" smtClean="0">
                <a:latin typeface="+mn-lt"/>
              </a:rPr>
              <a:t>Transients can be  eliminated with higher bandwidth (x10) of the orbit FB.</a:t>
            </a:r>
            <a:endParaRPr lang="en-US" b="1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of the 2012 squeeze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836640"/>
            <a:ext cx="8229600" cy="5111750"/>
          </a:xfrm>
        </p:spPr>
        <p:txBody>
          <a:bodyPr/>
          <a:lstStyle/>
          <a:p>
            <a:r>
              <a:rPr lang="en-US" dirty="0" smtClean="0"/>
              <a:t>Since orbit perturbations were already seen in simulation, a campaign was launched on the 2012 squeeze (with 2011 Xing and separation bump settings) to assess the effect of the settings generation.</a:t>
            </a:r>
          </a:p>
          <a:p>
            <a:r>
              <a:rPr lang="en-US" dirty="0" smtClean="0"/>
              <a:t>In particular the influence of the </a:t>
            </a:r>
            <a:r>
              <a:rPr lang="en-US" b="1" u="sng" dirty="0" smtClean="0"/>
              <a:t>smoothing algorithm </a:t>
            </a:r>
            <a:r>
              <a:rPr lang="en-US" dirty="0" smtClean="0"/>
              <a:t>was looked at in more details.</a:t>
            </a:r>
          </a:p>
          <a:p>
            <a:pPr lvl="1"/>
            <a:r>
              <a:rPr lang="en-US" dirty="0" smtClean="0"/>
              <a:t>Xing and separation bump settings were generated with different smoothing algorithms (G. Kruk).</a:t>
            </a:r>
          </a:p>
          <a:p>
            <a:pPr lvl="1"/>
            <a:r>
              <a:rPr lang="en-US" dirty="0" smtClean="0"/>
              <a:t>Simulations of the settings with a granularity of 1 second were performed using Xavier’s BP scanning program (M. </a:t>
            </a:r>
            <a:r>
              <a:rPr lang="en-US" dirty="0" err="1" smtClean="0"/>
              <a:t>Solfaroli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LBOC - Orbit Perturbations in the Squeeze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B7E459A-A183-4700-9CA3-0C04CDF09CA4}" type="datetime1">
              <a:rPr lang="en-US" smtClean="0"/>
              <a:t>3/13/2012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 in LSA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764630"/>
            <a:ext cx="8209140" cy="4824670"/>
          </a:xfrm>
        </p:spPr>
        <p:txBody>
          <a:bodyPr/>
          <a:lstStyle/>
          <a:p>
            <a:r>
              <a:rPr lang="en-US" dirty="0" smtClean="0"/>
              <a:t>From gradients (K) to smoothed gradient (</a:t>
            </a:r>
            <a:r>
              <a:rPr lang="en-US" dirty="0" err="1" smtClean="0"/>
              <a:t>K_smooth</a:t>
            </a:r>
            <a:r>
              <a:rPr lang="en-US" dirty="0" smtClean="0"/>
              <a:t>):</a:t>
            </a:r>
          </a:p>
          <a:p>
            <a:pPr lvl="1"/>
            <a:r>
              <a:rPr lang="en-US" dirty="0" err="1" smtClean="0"/>
              <a:t>Spline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Used in 2011 for orbit correctors.</a:t>
            </a:r>
          </a:p>
          <a:p>
            <a:pPr lvl="1"/>
            <a:r>
              <a:rPr lang="en-US" dirty="0" smtClean="0"/>
              <a:t>Parabolic fraction.</a:t>
            </a:r>
          </a:p>
          <a:p>
            <a:pPr lvl="2"/>
            <a:r>
              <a:rPr lang="en-US" dirty="0" smtClean="0"/>
              <a:t>PLP between matched points with fixed fraction of the time allocated to parabolic rounding – matched to </a:t>
            </a:r>
            <a:r>
              <a:rPr lang="en-US" dirty="0" err="1" smtClean="0"/>
              <a:t>dI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= 0.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This algorithm is used in the squeeze for the </a:t>
            </a:r>
            <a:r>
              <a:rPr lang="en-US" b="1" dirty="0" err="1" smtClean="0">
                <a:solidFill>
                  <a:srgbClr val="FF0000"/>
                </a:solidFill>
              </a:rPr>
              <a:t>quadrupoles</a:t>
            </a:r>
            <a:r>
              <a:rPr lang="en-US" b="1" dirty="0" smtClean="0">
                <a:solidFill>
                  <a:srgbClr val="FF0000"/>
                </a:solidFill>
              </a:rPr>
              <a:t> (excluding RQTF/D).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No trim allowed between matched points.</a:t>
            </a:r>
          </a:p>
          <a:p>
            <a:pPr lvl="1"/>
            <a:r>
              <a:rPr lang="en-US" dirty="0" smtClean="0"/>
              <a:t>PLP.</a:t>
            </a:r>
          </a:p>
          <a:p>
            <a:pPr lvl="2"/>
            <a:r>
              <a:rPr lang="en-US" dirty="0" smtClean="0"/>
              <a:t>New algorithm for 2012 from Greg.</a:t>
            </a:r>
          </a:p>
          <a:p>
            <a:pPr lvl="2"/>
            <a:r>
              <a:rPr lang="en-US" dirty="0" smtClean="0"/>
              <a:t>PLP between each pair of points (based on ramp rate and acceleration of the circuit) 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LBOC - Orbit Perturbations in the Squeeze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B7E459A-A183-4700-9CA3-0C04CDF09CA4}" type="datetime1">
              <a:rPr lang="en-US" smtClean="0"/>
              <a:t>3/13/2012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kick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LBOC - Orbit Perturbations in the Squeeze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D701F9D-2B1D-4E7A-B921-D5DB1F185DA3}" type="datetime1">
              <a:rPr lang="en-US" smtClean="0"/>
              <a:t>3/13/2012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489" y="620610"/>
            <a:ext cx="7502949" cy="590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29521" y="3933070"/>
            <a:ext cx="163538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Gradient / K</a:t>
            </a:r>
            <a:endParaRPr lang="en-US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45259</TotalTime>
  <Words>1084</Words>
  <Application>Microsoft Office PowerPoint</Application>
  <PresentationFormat>On-screen Show (4:3)</PresentationFormat>
  <Paragraphs>185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Pixel</vt:lpstr>
      <vt:lpstr>Sources of Orbit Perturbations in the Squeeze</vt:lpstr>
      <vt:lpstr>Outline</vt:lpstr>
      <vt:lpstr>Recap 2011 : Orbit excursions in the squeeze</vt:lpstr>
      <vt:lpstr>Recap 2011 : reproducibility</vt:lpstr>
      <vt:lpstr>Recap 2011 : dominant source</vt:lpstr>
      <vt:lpstr>Recap 2011 : OFB bandwidth increase</vt:lpstr>
      <vt:lpstr>Simulation of the 2012 squeeze</vt:lpstr>
      <vt:lpstr>Smoothing in LSA</vt:lpstr>
      <vt:lpstr>Raw kick</vt:lpstr>
      <vt:lpstr>Smoothed – spline (2011 way)</vt:lpstr>
      <vt:lpstr>Smoothed - parabolic</vt:lpstr>
      <vt:lpstr>Squeeze BP 2012 to 0.6/3/0.6/3 m</vt:lpstr>
      <vt:lpstr>2012 squeeze simulation - spline</vt:lpstr>
      <vt:lpstr>2012 squeeze simulation – parabolic fraction</vt:lpstr>
      <vt:lpstr>2012 squeeze simulation – comparison</vt:lpstr>
      <vt:lpstr>2012 squeeze simulation – comparison</vt:lpstr>
      <vt:lpstr>2012 squeeze simulation – PLP versus parabolic fraction</vt:lpstr>
      <vt:lpstr>2011 sep and Xing bump values - zoomed</vt:lpstr>
      <vt:lpstr>2011 sep and Xing bump values - zoomed</vt:lpstr>
      <vt:lpstr>Smoothed function comparison</vt:lpstr>
      <vt:lpstr>Summary</vt:lpstr>
      <vt:lpstr>Smoothing for startup 2012</vt:lpstr>
      <vt:lpstr>Conclusions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jwenning</cp:lastModifiedBy>
  <cp:revision>3300</cp:revision>
  <dcterms:created xsi:type="dcterms:W3CDTF">2010-07-26T05:43:59Z</dcterms:created>
  <dcterms:modified xsi:type="dcterms:W3CDTF">2012-03-13T14:33:53Z</dcterms:modified>
</cp:coreProperties>
</file>