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4" r:id="rId2"/>
  </p:sldMasterIdLst>
  <p:notesMasterIdLst>
    <p:notesMasterId r:id="rId28"/>
  </p:notesMasterIdLst>
  <p:handoutMasterIdLst>
    <p:handoutMasterId r:id="rId29"/>
  </p:handoutMasterIdLst>
  <p:sldIdLst>
    <p:sldId id="1178" r:id="rId3"/>
    <p:sldId id="1211" r:id="rId4"/>
    <p:sldId id="1208" r:id="rId5"/>
    <p:sldId id="1209" r:id="rId6"/>
    <p:sldId id="1210" r:id="rId7"/>
    <p:sldId id="1218" r:id="rId8"/>
    <p:sldId id="1144" r:id="rId9"/>
    <p:sldId id="1182" r:id="rId10"/>
    <p:sldId id="1174" r:id="rId11"/>
    <p:sldId id="1171" r:id="rId12"/>
    <p:sldId id="1172" r:id="rId13"/>
    <p:sldId id="1190" r:id="rId14"/>
    <p:sldId id="1175" r:id="rId15"/>
    <p:sldId id="1188" r:id="rId16"/>
    <p:sldId id="1189" r:id="rId17"/>
    <p:sldId id="1204" r:id="rId18"/>
    <p:sldId id="1205" r:id="rId19"/>
    <p:sldId id="1212" r:id="rId20"/>
    <p:sldId id="1213" r:id="rId21"/>
    <p:sldId id="1217" r:id="rId22"/>
    <p:sldId id="1215" r:id="rId23"/>
    <p:sldId id="1214" r:id="rId24"/>
    <p:sldId id="1216" r:id="rId25"/>
    <p:sldId id="1219" r:id="rId26"/>
    <p:sldId id="1220" r:id="rId2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FF"/>
    <a:srgbClr val="FFFF99"/>
    <a:srgbClr val="FFCC99"/>
    <a:srgbClr val="FF5050"/>
    <a:srgbClr val="CC0000"/>
    <a:srgbClr val="FF3300"/>
    <a:srgbClr val="FF0000"/>
    <a:srgbClr val="008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E2F3C4-FB1E-4240-83C1-9F14D4B7BBE9}" type="datetime1">
              <a:rPr lang="en-US" smtClean="0"/>
              <a:t>5/8/2012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95918B6-1B85-46EA-B97C-688D6CD500CD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E6B74DE-2FC8-46D7-B5C2-87FACEF3FD2D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D0998B7-27EC-41CD-B4B0-08E5512B6499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7BA879C-F890-461F-B92F-57480722072B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8792B7A-1450-40A3-9527-457F43407C55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5A78-E3C4-48EE-88BA-81A07E97F6B5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1898B-73D4-450E-9A89-01C9624980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419719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B7-2F9A-42A4-A978-B81FF966D8A6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064781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A8DA-F925-49AA-BFE5-26715BB46BF0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833046-74F1-43ED-BD2E-86F8A2F68D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468939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63" y="796925"/>
            <a:ext cx="4279900" cy="565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796925"/>
            <a:ext cx="4281487" cy="565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0324-4AC3-4B17-B5D6-17608CFC2245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F7A00-B76C-44D1-BE57-3D37B8E9039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46128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7FBF-2581-47CE-9176-9DEEA2C4E81A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69240-9F9A-41DA-8A90-80FFD9460F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66563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B55B-BAC9-442A-A64C-518C55C311E1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965902-4CEC-43F0-9D51-A72DABBF34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00342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426DA-B964-497A-B480-1D0315033AF9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EF80E4-099A-4F64-8E32-477FA492A21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641938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014B-D685-476C-B9D4-FE139D9D3294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947451-3F8C-4664-81F7-7323A8C651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492415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2AB7-0EFC-4745-9BC7-8927D30AD928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A6632A-9C3E-47A8-869A-D997CA9F2F1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712380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1BBA-20A5-424F-A515-17228421579D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5AD0C4-70A2-45F3-9565-C19E80533B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597098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78050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0"/>
            <a:ext cx="6383337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4506-1DB0-4933-BAB7-B72AC5F600D6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5CF4A5-7287-4B96-9BB7-EBA475414F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1965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99DB35-9B43-4FA2-879C-A30073FCF339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E0F836-F705-46BB-BC13-248E425E4FC4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75417DB-0107-491D-98C8-6DDD0305E909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1075B6-8D61-49F2-A763-358DEAC81124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29FA09B-0DD9-4779-97D7-5626BDE23BC3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58ABAAD-8970-4D0C-8131-A9F5C199A997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LB0C - Squeeze losses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D14F9B3-B4D4-4B25-A8A7-B6278F75A600}" type="datetime1">
              <a:rPr lang="en-US" smtClean="0"/>
              <a:t>5/8/2012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61335070-18CA-46FD-BF0A-1D7A39132678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863" y="796925"/>
            <a:ext cx="8713787" cy="565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eaLnBrk="1" hangingPunct="1">
              <a:spcBef>
                <a:spcPct val="0"/>
              </a:spcBef>
              <a:defRPr/>
            </a:pPr>
            <a:fld id="{DE903B4A-6E8E-47D0-948F-611BA888CEC1}" type="datetime1">
              <a:rPr lang="en-US" smtClean="0">
                <a:solidFill>
                  <a:srgbClr val="000000"/>
                </a:solidFill>
                <a:latin typeface="Arial"/>
              </a:rPr>
              <a:t>5/8/2012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597650"/>
            <a:ext cx="28956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spcBef>
                <a:spcPct val="0"/>
              </a:spcBef>
            </a:pPr>
            <a:r>
              <a:rPr lang="en-GB" smtClean="0">
                <a:solidFill>
                  <a:srgbClr val="000000"/>
                </a:solidFill>
                <a:latin typeface="Arial"/>
              </a:rPr>
              <a:t>LB0C - Squeeze losses</a:t>
            </a:r>
            <a:endParaRPr lang="en-GB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24625"/>
            <a:ext cx="22669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spcBef>
                <a:spcPct val="0"/>
              </a:spcBef>
              <a:defRPr/>
            </a:pPr>
            <a:fld id="{6DB9A466-2565-44E5-AC96-47FC028BEAE3}" type="slidenum">
              <a:rPr lang="en-GB">
                <a:solidFill>
                  <a:srgbClr val="000000"/>
                </a:solidFill>
                <a:latin typeface="Arial"/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6113" y="0"/>
            <a:ext cx="7851775" cy="617538"/>
          </a:xfrm>
          <a:prstGeom prst="rect">
            <a:avLst/>
          </a:prstGeom>
          <a:solidFill>
            <a:srgbClr val="3333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175"/>
            <a:ext cx="647700" cy="609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122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Losses in ramp and squeeze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Jorg</a:t>
            </a:r>
            <a:r>
              <a:rPr lang="en-US" dirty="0" smtClean="0"/>
              <a:t> </a:t>
            </a:r>
            <a:r>
              <a:rPr lang="en-US" dirty="0" err="1" smtClean="0"/>
              <a:t>Wenninger</a:t>
            </a:r>
            <a:endParaRPr lang="en-US" dirty="0" smtClean="0"/>
          </a:p>
          <a:p>
            <a:r>
              <a:rPr lang="en-US" dirty="0" smtClean="0"/>
              <a:t>With input from Giulia, </a:t>
            </a:r>
            <a:r>
              <a:rPr lang="en-US" dirty="0" err="1" smtClean="0"/>
              <a:t>Rudiger</a:t>
            </a:r>
            <a:r>
              <a:rPr lang="en-US" dirty="0" smtClean="0"/>
              <a:t>, Mike, </a:t>
            </a:r>
            <a:r>
              <a:rPr lang="en-US" dirty="0" err="1" smtClean="0"/>
              <a:t>Gianluigi</a:t>
            </a:r>
            <a:r>
              <a:rPr lang="en-US" dirty="0" smtClean="0"/>
              <a:t>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117" y="-603560"/>
            <a:ext cx="7397373" cy="59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52150" y="1124680"/>
            <a:ext cx="302442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B2: Losses and H TCP orbit well correlated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570" y="4062517"/>
            <a:ext cx="7549160" cy="279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Down Arrow 11"/>
          <p:cNvSpPr/>
          <p:nvPr/>
        </p:nvSpPr>
        <p:spPr bwMode="auto">
          <a:xfrm>
            <a:off x="4971806" y="3946322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898770" y="38342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4355970" y="407709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2388022" y="3985786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644010" y="436513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3347830" y="400508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6012200" y="39866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308380" y="39866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5148080" y="414910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2B2C1F9-7EB8-463D-9B77-56724D0AFDF0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117" y="-603560"/>
            <a:ext cx="7397373" cy="59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40190" y="692620"/>
            <a:ext cx="259236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with V orbit not ‘strong’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559" y="4005080"/>
            <a:ext cx="7634423" cy="280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Down Arrow 14"/>
          <p:cNvSpPr/>
          <p:nvPr/>
        </p:nvSpPr>
        <p:spPr bwMode="auto">
          <a:xfrm>
            <a:off x="4932050" y="407709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644010" y="414910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621B9F8-3F15-4D58-9668-B216AC5BB719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50" y="908650"/>
            <a:ext cx="8676570" cy="3960550"/>
          </a:xfrm>
        </p:spPr>
        <p:txBody>
          <a:bodyPr/>
          <a:lstStyle/>
          <a:p>
            <a:r>
              <a:rPr lang="en-US" dirty="0" smtClean="0"/>
              <a:t>Observations from </a:t>
            </a:r>
            <a:r>
              <a:rPr lang="en-US" dirty="0" smtClean="0"/>
              <a:t>squeeze and collisions (orbit correction etc) indicate </a:t>
            </a:r>
            <a:r>
              <a:rPr lang="en-US" dirty="0" smtClean="0"/>
              <a:t>that with </a:t>
            </a:r>
            <a:r>
              <a:rPr lang="en-US" i="1" u="sng" dirty="0" smtClean="0"/>
              <a:t>present conditions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Orbit shift of </a:t>
            </a:r>
            <a:r>
              <a:rPr lang="en-US" u="sng" dirty="0" smtClean="0"/>
              <a:t>50 um</a:t>
            </a:r>
            <a:r>
              <a:rPr lang="en-US" dirty="0" smtClean="0"/>
              <a:t> at TCP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&gt; 30% of BPM dump threshold.</a:t>
            </a:r>
          </a:p>
          <a:p>
            <a:pPr lvl="1"/>
            <a:r>
              <a:rPr lang="en-US" dirty="0" smtClean="0"/>
              <a:t>Orbit shift of </a:t>
            </a:r>
            <a:r>
              <a:rPr lang="en-US" u="sng" dirty="0" smtClean="0"/>
              <a:t>100 um</a:t>
            </a:r>
            <a:r>
              <a:rPr lang="en-US" dirty="0" smtClean="0"/>
              <a:t> at TCP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high risk of beam dump by BLMs.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For losses on time scales of few seconds.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Corresponds to 5-10% of collimator ½ gaps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Together with the increased tail population the orbit excursions now push the losses towards/above threshold.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CF4DC4F-3ECA-40B5-B5F0-8F435E9FD600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beta-beat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151875"/>
          </a:xfrm>
        </p:spPr>
        <p:txBody>
          <a:bodyPr/>
          <a:lstStyle/>
          <a:p>
            <a:r>
              <a:rPr lang="en-US" dirty="0" smtClean="0"/>
              <a:t>Transient beta-beat (from the </a:t>
            </a:r>
            <a:r>
              <a:rPr lang="en-US" i="1" u="sng" dirty="0" smtClean="0"/>
              <a:t>model</a:t>
            </a:r>
            <a:r>
              <a:rPr lang="en-US" dirty="0" smtClean="0"/>
              <a:t>) </a:t>
            </a:r>
            <a:r>
              <a:rPr lang="en-US" dirty="0" smtClean="0"/>
              <a:t>too small to explain losses – 2% only (and not at right time).</a:t>
            </a:r>
          </a:p>
          <a:p>
            <a:pPr lvl="1"/>
            <a:r>
              <a:rPr lang="en-US" dirty="0" smtClean="0"/>
              <a:t>Beta versus squeeze time for BPM close to TCP B2.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555" y="1772770"/>
            <a:ext cx="7820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490" y="4077090"/>
            <a:ext cx="7849090" cy="227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177277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Symbol" pitchFamily="18" charset="2"/>
              </a:rPr>
              <a:t>b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(m)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14910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b</a:t>
            </a:r>
            <a:r>
              <a:rPr lang="en-US" b="1" baseline="-25000" dirty="0" smtClean="0"/>
              <a:t>y</a:t>
            </a:r>
            <a:r>
              <a:rPr lang="en-US" b="1" dirty="0" smtClean="0"/>
              <a:t> (m)</a:t>
            </a:r>
            <a:endParaRPr lang="en-US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496DE-01BC-4159-AADC-E5BE7835FE26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81150" cy="5111750"/>
          </a:xfrm>
        </p:spPr>
        <p:txBody>
          <a:bodyPr/>
          <a:lstStyle/>
          <a:p>
            <a:r>
              <a:rPr lang="en-US" dirty="0" smtClean="0"/>
              <a:t>Last</a:t>
            </a:r>
            <a:r>
              <a:rPr lang="en-US" dirty="0" smtClean="0"/>
              <a:t> </a:t>
            </a:r>
            <a:r>
              <a:rPr lang="en-US" dirty="0" smtClean="0"/>
              <a:t>Friday it was decided to revert both tune in collision and orbit functions in the squeeze to pre-TS settings.</a:t>
            </a:r>
          </a:p>
          <a:p>
            <a:pPr lvl="1"/>
            <a:r>
              <a:rPr lang="en-US" dirty="0" smtClean="0"/>
              <a:t>Possibly small improvement, but change is not very significant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7E81862-BEFB-4C69-8550-DA0027F6219E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30" y="1124680"/>
            <a:ext cx="4104570" cy="27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1096266"/>
            <a:ext cx="4104570" cy="27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3856" y="3789050"/>
            <a:ext cx="4174114" cy="283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420" y="3760636"/>
            <a:ext cx="4104570" cy="27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pre-TS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425170" cy="1007855"/>
          </a:xfrm>
        </p:spPr>
        <p:txBody>
          <a:bodyPr/>
          <a:lstStyle/>
          <a:p>
            <a:r>
              <a:rPr lang="en-US" dirty="0" smtClean="0"/>
              <a:t>Blue : ref fill before TS1, </a:t>
            </a:r>
            <a:r>
              <a:rPr lang="en-US" dirty="0" smtClean="0">
                <a:solidFill>
                  <a:srgbClr val="FF0000"/>
                </a:solidFill>
              </a:rPr>
              <a:t>Red : fill after TS1, </a:t>
            </a:r>
            <a:r>
              <a:rPr lang="en-US" dirty="0" smtClean="0">
                <a:solidFill>
                  <a:srgbClr val="00B050"/>
                </a:solidFill>
              </a:rPr>
              <a:t>Green : revert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7147" y="137266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99064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56470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12450" y="299694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09E4DF7-B307-43B7-BC08-B15B45AA2EB9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dirty="0" smtClean="0"/>
              <a:t>Fill 2593 – bunch-by-bunch losses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AutoShape 2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4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6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8" descr="https://ab-dep-op-elogbook.web.cern.ch/ab-dep-op-elogbook/elogbook/secure/attach.php?attachId=1242656&amp;type=jpg&amp;fname=f_losses2593.jpg"/>
          <p:cNvSpPr>
            <a:spLocks noChangeAspect="1" noChangeArrowheads="1"/>
          </p:cNvSpPr>
          <p:nvPr/>
        </p:nvSpPr>
        <p:spPr bwMode="auto">
          <a:xfrm>
            <a:off x="827480" y="26056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3" name="Picture 9" descr="\\cern.ch\dfs\Users\r\rudi\Desktop\f_losses25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4" y="1026636"/>
            <a:ext cx="9131166" cy="38425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3AB80C6-CBA4-49B7-85C1-39A403099E32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96420" y="494121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G. </a:t>
            </a:r>
            <a:r>
              <a:rPr lang="en-US" sz="1800" i="1" dirty="0" err="1" smtClean="0"/>
              <a:t>Papotti</a:t>
            </a:r>
            <a:endParaRPr lang="en-US" sz="1800" i="1" dirty="0"/>
          </a:p>
        </p:txBody>
      </p:sp>
    </p:spTree>
    <p:extLst>
      <p:ext uri="{BB962C8B-B14F-4D97-AF65-F5344CB8AC3E}">
        <p14:creationId xmlns="" xmlns:p14="http://schemas.microsoft.com/office/powerpoint/2010/main" val="311878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2593 – </a:t>
            </a:r>
            <a:r>
              <a:rPr lang="de-CH" dirty="0" smtClean="0"/>
              <a:t>bunch-by-bunch losses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AutoShape 2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4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6" descr="https://ab-dep-op-elogbook.web.cern.ch/ab-dep-op-elogbook/elogbook/secure/attach.php?attachId=1242657&amp;type=jpg&amp;fname=f_loss_cut_500s_wrt_start_259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8" descr="https://ab-dep-op-elogbook.web.cern.ch/ab-dep-op-elogbook/elogbook/secure/attach.php?attachId=1242656&amp;type=jpg&amp;fname=f_losses2593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0" name="Picture 2" descr="\\cern.ch\dfs\Users\r\rudi\Desktop\f_loss_cut_500s_wrt_start_25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90" y="1201803"/>
            <a:ext cx="7273010" cy="49635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02F7147-6547-4C01-B109-4B44BF45E710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08380" y="69262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G. </a:t>
            </a:r>
            <a:r>
              <a:rPr lang="en-US" sz="1800" i="1" dirty="0" err="1" smtClean="0"/>
              <a:t>Papotti</a:t>
            </a:r>
            <a:endParaRPr lang="en-US" sz="1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00" y="4221110"/>
            <a:ext cx="624607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Enhanced losses on first 12b </a:t>
            </a:r>
            <a:r>
              <a:rPr lang="en-US" i="1" dirty="0" smtClean="0">
                <a:sym typeface="Wingdings" pitchFamily="2" charset="2"/>
              </a:rPr>
              <a:t> ADT gain modulation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480" y="764630"/>
            <a:ext cx="4081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Loss at 500 s </a:t>
            </a:r>
            <a:r>
              <a:rPr lang="en-US" dirty="0" err="1" smtClean="0"/>
              <a:t>wrt</a:t>
            </a:r>
            <a:r>
              <a:rPr lang="en-US" dirty="0" smtClean="0"/>
              <a:t> start of squeeze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550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</a:t>
            </a:r>
            <a:r>
              <a:rPr lang="de-CH" dirty="0" smtClean="0"/>
              <a:t>2596 </a:t>
            </a:r>
            <a:r>
              <a:rPr lang="de-CH" dirty="0" smtClean="0"/>
              <a:t>– bunch-by-bunch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Gain modulation now off, ADT settings back to pre-TS1</a:t>
            </a:r>
          </a:p>
          <a:p>
            <a:pPr lvl="1"/>
            <a:r>
              <a:rPr lang="en-US" dirty="0" smtClean="0"/>
              <a:t>Slight </a:t>
            </a:r>
            <a:r>
              <a:rPr lang="en-US" dirty="0" smtClean="0"/>
              <a:t>overall improvement.</a:t>
            </a:r>
          </a:p>
          <a:p>
            <a:pPr lvl="1"/>
            <a:r>
              <a:rPr lang="en-US" dirty="0" smtClean="0"/>
              <a:t>12b behaving now ~like all others.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5670" y="3861060"/>
            <a:ext cx="624607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Enhanced losses on first 12b </a:t>
            </a:r>
            <a:r>
              <a:rPr lang="en-US" i="1" dirty="0" smtClean="0">
                <a:sym typeface="Wingdings" pitchFamily="2" charset="2"/>
              </a:rPr>
              <a:t> ADT gain modulation</a:t>
            </a:r>
            <a:endParaRPr lang="en-US" i="1" dirty="0"/>
          </a:p>
        </p:txBody>
      </p:sp>
      <p:sp>
        <p:nvSpPr>
          <p:cNvPr id="1026" name="AutoShape 2" descr="https://ab-dep-op-elogbook.web.cern.ch/ab-dep-op-elogbook/elogbook/secure/attach.php?attachId=1242969&amp;type=jpg&amp;fname=f_losses259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\\cern.ch\dfs\Users\j\jwenning\Desktop\f_losses25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1386"/>
            <a:ext cx="9144000" cy="38479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668430" y="580533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G. </a:t>
            </a:r>
            <a:r>
              <a:rPr lang="en-US" sz="1800" i="1" dirty="0" err="1" smtClean="0"/>
              <a:t>Papotti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</a:t>
            </a:r>
            <a:r>
              <a:rPr lang="de-CH" dirty="0" smtClean="0"/>
              <a:t>2596 </a:t>
            </a:r>
            <a:r>
              <a:rPr lang="de-CH" dirty="0" smtClean="0"/>
              <a:t>– bunch-by-bunch losses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  <p:pic>
        <p:nvPicPr>
          <p:cNvPr id="57346" name="Picture 2" descr="\\cern.ch\dfs\Users\j\jwenning\Desktop\f_loss_cut_500s_wrt_start25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1340710"/>
            <a:ext cx="6336880" cy="47509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480" y="764630"/>
            <a:ext cx="7063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Loss at 500 </a:t>
            </a:r>
            <a:r>
              <a:rPr lang="en-US" dirty="0" err="1" smtClean="0"/>
              <a:t>wrt</a:t>
            </a:r>
            <a:r>
              <a:rPr lang="en-US" dirty="0" smtClean="0"/>
              <a:t> start of squeeze – no difference for first 12b.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6420" y="580533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G. </a:t>
            </a:r>
            <a:r>
              <a:rPr lang="en-US" sz="1800" i="1" dirty="0" err="1" smtClean="0"/>
              <a:t>Papotti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the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smtClean="0"/>
              <a:t>After TS1 observe losses in ramp and squeeze that are similar qualitatively (time structure) to before TS.</a:t>
            </a:r>
          </a:p>
          <a:p>
            <a:r>
              <a:rPr lang="en-US" dirty="0" smtClean="0"/>
              <a:t>But the losses are a good factor ~3-4 higher than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TCP </a:t>
            </a:r>
            <a:r>
              <a:rPr lang="en-US" sz="2800" dirty="0" smtClean="0"/>
              <a:t>IR7 and TCSG IR6 BB Centre checks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Summary (G. Valentino):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------------------------------------------------ </a:t>
            </a:r>
            <a:br>
              <a:rPr lang="en-US" sz="1800" dirty="0" smtClean="0"/>
            </a:br>
            <a:r>
              <a:rPr lang="en-US" sz="1600" b="1" dirty="0" smtClean="0"/>
              <a:t>Collimator 		OLD (mm) 	NEW (mm) 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TCP.C6R7.B2 	</a:t>
            </a:r>
            <a:r>
              <a:rPr lang="en-US" sz="1600" b="1" dirty="0" smtClean="0"/>
              <a:t>	0.520</a:t>
            </a:r>
            <a:r>
              <a:rPr lang="en-US" sz="1600" b="1" dirty="0" smtClean="0"/>
              <a:t>		0.430 </a:t>
            </a:r>
            <a:br>
              <a:rPr lang="en-US" sz="1600" b="1" dirty="0" smtClean="0"/>
            </a:br>
            <a:r>
              <a:rPr lang="en-US" sz="1600" b="1" dirty="0" smtClean="0"/>
              <a:t>TCP.D6R7.B2 	</a:t>
            </a:r>
            <a:r>
              <a:rPr lang="en-US" sz="1600" b="1" dirty="0" smtClean="0"/>
              <a:t>	0.770 </a:t>
            </a:r>
            <a:r>
              <a:rPr lang="en-US" sz="1600" b="1" dirty="0" smtClean="0"/>
              <a:t>		0.690 </a:t>
            </a:r>
            <a:br>
              <a:rPr lang="en-US" sz="1600" b="1" dirty="0" smtClean="0"/>
            </a:br>
            <a:r>
              <a:rPr lang="en-US" sz="1600" b="1" dirty="0" smtClean="0"/>
              <a:t>TCP.B6R7.B2 	</a:t>
            </a:r>
            <a:r>
              <a:rPr lang="en-US" sz="1600" b="1" dirty="0" smtClean="0"/>
              <a:t>	-</a:t>
            </a:r>
            <a:r>
              <a:rPr lang="en-US" sz="1600" b="1" dirty="0" smtClean="0"/>
              <a:t>0.235 		-0.292 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TCP.C6L7.B1 		-0.178		-0.235 </a:t>
            </a:r>
            <a:br>
              <a:rPr lang="en-US" sz="1600" b="1" dirty="0" smtClean="0"/>
            </a:br>
            <a:r>
              <a:rPr lang="en-US" sz="1600" b="1" dirty="0" smtClean="0"/>
              <a:t>TCP.D6L7.B1 		</a:t>
            </a:r>
            <a:r>
              <a:rPr lang="en-US" sz="1600" b="1" dirty="0" smtClean="0"/>
              <a:t> 0.240</a:t>
            </a:r>
            <a:r>
              <a:rPr lang="en-US" sz="1600" b="1" dirty="0" smtClean="0"/>
              <a:t>		</a:t>
            </a:r>
            <a:r>
              <a:rPr lang="en-US" sz="1600" b="1" dirty="0" smtClean="0"/>
              <a:t> 0.202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TCP.B6L7.B1 		-0.320		-0.415 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TCSG.4R6.B1 	</a:t>
            </a:r>
            <a:r>
              <a:rPr lang="en-US" sz="1600" b="1" dirty="0" smtClean="0"/>
              <a:t> 	0.125 </a:t>
            </a:r>
            <a:r>
              <a:rPr lang="en-US" sz="1600" b="1" dirty="0" smtClean="0"/>
              <a:t>		-0.035 </a:t>
            </a:r>
            <a:br>
              <a:rPr lang="en-US" sz="1600" b="1" dirty="0" smtClean="0"/>
            </a:br>
            <a:r>
              <a:rPr lang="en-US" sz="1600" b="1" dirty="0" smtClean="0"/>
              <a:t>TCSG.4L6.B2 	</a:t>
            </a:r>
            <a:r>
              <a:rPr lang="en-US" sz="1600" b="1" dirty="0" smtClean="0"/>
              <a:t>	-</a:t>
            </a:r>
            <a:r>
              <a:rPr lang="en-US" sz="1600" b="1" dirty="0" smtClean="0"/>
              <a:t>0.188		-0.093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Comparable </a:t>
            </a:r>
            <a:r>
              <a:rPr lang="en-US" sz="1800" dirty="0" smtClean="0"/>
              <a:t>with the orbit variations observed during the squeeze.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on the 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497180" cy="5111750"/>
          </a:xfrm>
        </p:spPr>
        <p:txBody>
          <a:bodyPr/>
          <a:lstStyle/>
          <a:p>
            <a:r>
              <a:rPr lang="en-US" dirty="0" smtClean="0"/>
              <a:t>The loss spikes are clearly correlated to orbit (in particular H) excursions </a:t>
            </a:r>
            <a:r>
              <a:rPr lang="en-US" dirty="0" smtClean="0">
                <a:sym typeface="Wingdings" pitchFamily="2" charset="2"/>
              </a:rPr>
              <a:t> try to cure with OFB.</a:t>
            </a:r>
          </a:p>
          <a:p>
            <a:r>
              <a:rPr lang="en-US" dirty="0" smtClean="0">
                <a:sym typeface="Wingdings" pitchFamily="2" charset="2"/>
              </a:rPr>
              <a:t>Fill 2595 (2b / beam) test ramp/squeeze with OFB bandwidth increased by a factor 10.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Very good correction of the transients.</a:t>
            </a:r>
          </a:p>
          <a:p>
            <a:pPr lvl="1"/>
            <a:r>
              <a:rPr lang="en-US" dirty="0" smtClean="0"/>
              <a:t>At a smaller level observe spikes (~10 um) increasing along the squeeze, possibly due to the optics mismatch (OFB works with injection optics).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1770" y="1075983"/>
            <a:ext cx="4106810" cy="278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394" y="3789050"/>
            <a:ext cx="4141186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410" y="1052670"/>
            <a:ext cx="4104569" cy="27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410" y="3813881"/>
            <a:ext cx="4104570" cy="27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smtClean="0"/>
              <a:t>bandwidth </a:t>
            </a:r>
            <a:r>
              <a:rPr lang="en-US" dirty="0" smtClean="0"/>
              <a:t>OFB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150" y="620610"/>
            <a:ext cx="6789400" cy="50407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Blue : standard BW, </a:t>
            </a:r>
            <a:r>
              <a:rPr lang="en-US" sz="2000" dirty="0" smtClean="0">
                <a:solidFill>
                  <a:srgbClr val="CC0066"/>
                </a:solidFill>
              </a:rPr>
              <a:t>Magenta: </a:t>
            </a:r>
            <a:r>
              <a:rPr lang="en-US" sz="2000" dirty="0" smtClean="0">
                <a:solidFill>
                  <a:srgbClr val="CC0066"/>
                </a:solidFill>
              </a:rPr>
              <a:t>OFB BW x10</a:t>
            </a:r>
            <a:endParaRPr lang="en-US" sz="2000" dirty="0">
              <a:solidFill>
                <a:srgbClr val="CC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55137" y="134071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7554" y="410904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40440" y="414910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40440" y="299694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Feed-forward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368190"/>
          </a:xfrm>
        </p:spPr>
        <p:txBody>
          <a:bodyPr/>
          <a:lstStyle/>
          <a:p>
            <a:r>
              <a:rPr lang="en-US" dirty="0" smtClean="0"/>
              <a:t>Feed-forward of 60% of the correction (</a:t>
            </a:r>
            <a:r>
              <a:rPr lang="en-US" dirty="0" smtClean="0"/>
              <a:t>h</a:t>
            </a:r>
            <a:r>
              <a:rPr lang="en-US" dirty="0" smtClean="0"/>
              <a:t>igh BW fill), smoothed, one point every 3 seconds.</a:t>
            </a:r>
          </a:p>
          <a:p>
            <a:pPr lvl="1"/>
            <a:r>
              <a:rPr lang="en-US" dirty="0" smtClean="0"/>
              <a:t>Active for the next fill. 100% FF is good result.</a:t>
            </a:r>
          </a:p>
          <a:p>
            <a:r>
              <a:rPr lang="en-US" dirty="0" smtClean="0"/>
              <a:t>Could also consider running routinely with slightly higher OFB bandwidth (x 2-3).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3212970"/>
            <a:ext cx="7939851" cy="288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 /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81150" cy="5111750"/>
          </a:xfrm>
        </p:spPr>
        <p:txBody>
          <a:bodyPr/>
          <a:lstStyle/>
          <a:p>
            <a:r>
              <a:rPr lang="en-US" dirty="0" smtClean="0"/>
              <a:t>Injectors working on beam quality. Correlated to the losses in the squeeze, we also had poor injections (despite good steering).</a:t>
            </a:r>
          </a:p>
          <a:p>
            <a:pPr lvl="1"/>
            <a:r>
              <a:rPr lang="en-US" dirty="0" smtClean="0"/>
              <a:t>But why does it affect B2 so much more?</a:t>
            </a:r>
          </a:p>
          <a:p>
            <a:r>
              <a:rPr lang="en-US" dirty="0" err="1" smtClean="0"/>
              <a:t>rMPP</a:t>
            </a:r>
            <a:r>
              <a:rPr lang="en-US" dirty="0" smtClean="0"/>
              <a:t> proposes to set consistent BLM thresholds to allow losses of 200 kW (present losses ~50-100 kW).</a:t>
            </a:r>
          </a:p>
          <a:p>
            <a:pPr lvl="1"/>
            <a:r>
              <a:rPr lang="en-US" dirty="0" smtClean="0"/>
              <a:t>Monitor factors for the most critical Q4’s BLM will be increased by a factor 2 (0.1 to 0.2).</a:t>
            </a:r>
          </a:p>
          <a:p>
            <a:pPr lvl="1"/>
            <a:r>
              <a:rPr lang="en-US" dirty="0" smtClean="0"/>
              <a:t>Not an excuse to make routinely high losses, but provides some room for operating the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 /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81150" cy="5111750"/>
          </a:xfrm>
        </p:spPr>
        <p:txBody>
          <a:bodyPr/>
          <a:lstStyle/>
          <a:p>
            <a:r>
              <a:rPr lang="en-US" dirty="0" smtClean="0"/>
              <a:t>Test of </a:t>
            </a:r>
            <a:r>
              <a:rPr lang="en-US" dirty="0" smtClean="0"/>
              <a:t>tail scrapping </a:t>
            </a:r>
            <a:r>
              <a:rPr lang="en-US" dirty="0" smtClean="0"/>
              <a:t>with TCP at injection (5.7 </a:t>
            </a:r>
            <a:r>
              <a:rPr lang="en-US" dirty="0" smtClean="0">
                <a:sym typeface="Wingdings" pitchFamily="2" charset="2"/>
              </a:rPr>
              <a:t> 4.3… 4 sigma) will be performed.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be turned into operational way of removing (and diagnosing) the tail population. Possibly done through the ramp functions.</a:t>
            </a:r>
            <a:endParaRPr lang="en-US" dirty="0" smtClean="0"/>
          </a:p>
          <a:p>
            <a:r>
              <a:rPr lang="en-US" dirty="0" smtClean="0"/>
              <a:t>What is wrong in the region between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2.5 and 2 m?</a:t>
            </a:r>
          </a:p>
          <a:p>
            <a:pPr lvl="1"/>
            <a:r>
              <a:rPr lang="en-US" dirty="0" smtClean="0"/>
              <a:t>Just a coincidence of factors?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B0DE36-96BE-4EC0-B781-998DB28E5CB6}" type="datetime1">
              <a:rPr lang="en-US" smtClean="0"/>
              <a:t>5/8/2012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cern.ch\dfs\Users\r\rudi\Documents\187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0402"/>
            <a:ext cx="9144000" cy="624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1875 – 2011 – 1092b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4683" y="4723946"/>
            <a:ext cx="1295400" cy="52322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05:49:11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start</a:t>
            </a: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squeeze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91100" y="137160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229500" y="1399674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29500" y="4800600"/>
            <a:ext cx="1429350" cy="52322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05:59:41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squeeze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848600" y="132571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1" y="2362200"/>
            <a:ext cx="1142999" cy="52322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06:15:01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adjust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4964" y="134833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5943600"/>
            <a:ext cx="7967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9881" y="4205198"/>
            <a:ext cx="1295400" cy="52322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05:48:22 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ramp</a:t>
            </a:r>
            <a:endParaRPr lang="de-CH" sz="1400" dirty="0" smtClea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562500" y="139085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27660" y="5484911"/>
            <a:ext cx="1220201" cy="307777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Loss &lt;&lt;1%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0340" y="1268700"/>
            <a:ext cx="14382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R. Schmidt</a:t>
            </a:r>
            <a:endParaRPr lang="en-US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31706-676F-4527-BEE3-9D9B02DB2698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4278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ern.ch\dfs\Users\r\rudi\Desktop\25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3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2514 – before TS1 – 1092b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5281" y="4858535"/>
            <a:ext cx="12954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15:52:50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start</a:t>
            </a: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squeeze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57900" y="137160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39550" y="1399674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1" y="4726169"/>
            <a:ext cx="142935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16:09:59 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squeeze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248850" y="1409299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05851" y="1676400"/>
            <a:ext cx="114299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16:15:58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adjust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4964" y="134833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5943600"/>
            <a:ext cx="7967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4205198"/>
            <a:ext cx="12954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15:47:10 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ramp</a:t>
            </a:r>
            <a:endParaRPr lang="de-CH" sz="1400" dirty="0" smtClea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524000" y="139085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95400" y="5484911"/>
            <a:ext cx="1059175" cy="307777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Loss 2.0%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6600" y="3730823"/>
            <a:ext cx="1059175" cy="307777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Loss 1.6%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96551" y="3286780"/>
            <a:ext cx="114299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16:10:00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start</a:t>
            </a: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adjust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340" y="1268700"/>
            <a:ext cx="14382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R. Schmidt</a:t>
            </a:r>
            <a:endParaRPr lang="en-US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F3659-7698-4E41-9494-FA0366393AA8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1800" y="1484730"/>
            <a:ext cx="273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Loss spikes on B2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3475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r\rudi\Desktop\259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1634"/>
            <a:ext cx="9144000" cy="622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Fill 2593 – After TS1 – 1092b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7875" y="5115580"/>
            <a:ext cx="129540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6:18:40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start</a:t>
            </a: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squeeze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457875" y="137160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474600" y="1399674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27590" y="4202312"/>
            <a:ext cx="1142999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6:34:52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start</a:t>
            </a: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adjust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33650" y="1409299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3650" y="4727211"/>
            <a:ext cx="1142999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6:39:11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adjust</a:t>
            </a:r>
            <a:endParaRPr lang="de-DE" sz="14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5638800"/>
            <a:ext cx="6800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06875" y="4709167"/>
            <a:ext cx="129540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6:16:10 end </a:t>
            </a:r>
            <a:r>
              <a:rPr lang="de-CH" sz="1400" dirty="0" err="1" smtClean="0">
                <a:solidFill>
                  <a:srgbClr val="FFFFFF"/>
                </a:solidFill>
                <a:latin typeface="Arial"/>
              </a:rPr>
              <a:t>ramp</a:t>
            </a:r>
            <a:endParaRPr lang="de-CH" sz="1400" dirty="0" smtClea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002275" y="1390850"/>
            <a:ext cx="0" cy="48102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95400" y="5484911"/>
            <a:ext cx="1059175" cy="307777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Loss 6.1%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41537" y="2819400"/>
            <a:ext cx="1059175" cy="307777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srgbClr val="FFFFFF"/>
                </a:solidFill>
                <a:latin typeface="Arial"/>
              </a:rPr>
              <a:t>Loss 2.2%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0340" y="1268700"/>
            <a:ext cx="14382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R. Schmidt</a:t>
            </a:r>
            <a:endParaRPr lang="en-US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78D0A-F039-42D9-B649-3A490F3ACA99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00" y="3212970"/>
            <a:ext cx="22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Larger loss spikes on B2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8030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losses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079865"/>
          </a:xfrm>
        </p:spPr>
        <p:txBody>
          <a:bodyPr/>
          <a:lstStyle/>
          <a:p>
            <a:r>
              <a:rPr lang="en-US" dirty="0" smtClean="0"/>
              <a:t>Increased losses already visible in the ramp.</a:t>
            </a:r>
          </a:p>
          <a:p>
            <a:pPr lvl="1"/>
            <a:r>
              <a:rPr lang="en-US" dirty="0" smtClean="0"/>
              <a:t>Tails are more populated…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LB0C - Squeeze losses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8AA2EB7-2F9A-42A4-A978-B81FF966D8A6}" type="datetime1">
              <a:rPr lang="en-US" smtClean="0">
                <a:solidFill>
                  <a:srgbClr val="000000"/>
                </a:solidFill>
              </a:rPr>
              <a:t>5/8/2012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9" name="Picture 2" descr="http://elogbook.cern.ch/eLogbook/attach_reader?attach_id=12426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2060810"/>
            <a:ext cx="7349551" cy="44978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122417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‘Qualitatively’ similar before and after TS, higher after TS.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: Losses at/close to a matched point.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: Losses between matched points.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2060810"/>
            <a:ext cx="7273010" cy="581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34923" y="314096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0629" y="569326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769" y="522925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8819" y="522925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7872" y="3356990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9932" y="4818686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60" y="5394766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660" y="4725180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3829" y="328498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2.5m </a:t>
            </a:r>
            <a:r>
              <a:rPr lang="en-US" sz="1800" b="1" dirty="0" smtClean="0">
                <a:sym typeface="Wingdings" pitchFamily="2" charset="2"/>
              </a:rPr>
              <a:t>2m (I/5)</a:t>
            </a:r>
            <a:endParaRPr lang="en-US" sz="1800" b="1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 bwMode="auto">
          <a:xfrm flipH="1">
            <a:off x="4860040" y="3654312"/>
            <a:ext cx="1338043" cy="35076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104492" y="2276840"/>
            <a:ext cx="2288192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Losses @ TCP B2</a:t>
            </a:r>
            <a:endParaRPr lang="en-US" i="1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37B345-41D0-48EC-B626-ACC4FA20DE2A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 and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569190" cy="5111750"/>
          </a:xfrm>
        </p:spPr>
        <p:txBody>
          <a:bodyPr/>
          <a:lstStyle/>
          <a:p>
            <a:r>
              <a:rPr lang="en-US" dirty="0" smtClean="0"/>
              <a:t>During the TS the orbit corrector functions of the squeeze were smoothed (‘de-spiked’) in between 3m and 1m.</a:t>
            </a:r>
          </a:p>
          <a:p>
            <a:pPr lvl="1"/>
            <a:r>
              <a:rPr lang="en-US" dirty="0" smtClean="0"/>
              <a:t>Hope to reduce losses in that part of the squeeze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mainly for V correctors.</a:t>
            </a:r>
            <a:endParaRPr lang="en-US" dirty="0" smtClean="0"/>
          </a:p>
          <a:p>
            <a:r>
              <a:rPr lang="en-US" dirty="0" smtClean="0"/>
              <a:t>After the TS, tune and chromaticity were corrected in the squeeze.</a:t>
            </a:r>
          </a:p>
          <a:p>
            <a:pPr lvl="1"/>
            <a:r>
              <a:rPr lang="en-US" dirty="0" smtClean="0"/>
              <a:t>The tune was actually lowered a bit towards the end (~0.002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66D92B4-58F1-4187-AC30-2F1C06D7E13A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 function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1007855"/>
          </a:xfrm>
        </p:spPr>
        <p:txBody>
          <a:bodyPr/>
          <a:lstStyle/>
          <a:p>
            <a:r>
              <a:rPr lang="en-US" dirty="0" smtClean="0"/>
              <a:t>Blue : ref fill before TS1, </a:t>
            </a:r>
            <a:r>
              <a:rPr lang="en-US" dirty="0" smtClean="0">
                <a:solidFill>
                  <a:srgbClr val="FF0000"/>
                </a:solidFill>
              </a:rPr>
              <a:t>Red : fill after TS1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LB0C - Squeeze losses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2457" y="1124680"/>
            <a:ext cx="4122153" cy="279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113" y="3861060"/>
            <a:ext cx="4139497" cy="280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420" y="1124680"/>
            <a:ext cx="4104570" cy="27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996" y="3834063"/>
            <a:ext cx="4180994" cy="28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27147" y="137266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99064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28480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21266" y="270890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2BC3A8A-E23A-45F8-8C39-3C5D4025EF14}" type="datetime1">
              <a:rPr lang="en-US" smtClean="0"/>
              <a:t>5/8/2012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46819</TotalTime>
  <Words>1058</Words>
  <Application>Microsoft Office PowerPoint</Application>
  <PresentationFormat>On-screen Show (4:3)</PresentationFormat>
  <Paragraphs>210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Pixel</vt:lpstr>
      <vt:lpstr>1_Default Design</vt:lpstr>
      <vt:lpstr>Losses in ramp and squeeze</vt:lpstr>
      <vt:lpstr>Losses in the squeeze</vt:lpstr>
      <vt:lpstr>Fill 1875 – 2011 – 1092b</vt:lpstr>
      <vt:lpstr>Fill 2514 – before TS1 – 1092b</vt:lpstr>
      <vt:lpstr>Fill 2593 – After TS1 – 1092b</vt:lpstr>
      <vt:lpstr>Ramp losses</vt:lpstr>
      <vt:lpstr>Losses in squeeze</vt:lpstr>
      <vt:lpstr>Squeeze and collisions</vt:lpstr>
      <vt:lpstr>TS function cleaning</vt:lpstr>
      <vt:lpstr>Orbit</vt:lpstr>
      <vt:lpstr>Orbit</vt:lpstr>
      <vt:lpstr>Sensitivity</vt:lpstr>
      <vt:lpstr>Transient beta-beat</vt:lpstr>
      <vt:lpstr>Reverting…</vt:lpstr>
      <vt:lpstr>Back to pre-TS</vt:lpstr>
      <vt:lpstr>Fill 2593 – bunch-by-bunch losses</vt:lpstr>
      <vt:lpstr>Fill 2593 – bunch-by-bunch losses</vt:lpstr>
      <vt:lpstr>Fill 2596 – bunch-by-bunch losses</vt:lpstr>
      <vt:lpstr>Fill 2596 – bunch-by-bunch losses</vt:lpstr>
      <vt:lpstr>TCP IR7 and TCSG IR6 BB Centre checks</vt:lpstr>
      <vt:lpstr>Working on the orbit</vt:lpstr>
      <vt:lpstr>High bandwidth OFB test</vt:lpstr>
      <vt:lpstr>Feed-forward</vt:lpstr>
      <vt:lpstr>Further work / actions</vt:lpstr>
      <vt:lpstr>Further work / actions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3715</cp:revision>
  <dcterms:created xsi:type="dcterms:W3CDTF">2010-07-26T05:43:59Z</dcterms:created>
  <dcterms:modified xsi:type="dcterms:W3CDTF">2012-05-08T11:13:15Z</dcterms:modified>
</cp:coreProperties>
</file>