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59" r:id="rId3"/>
    <p:sldId id="260" r:id="rId4"/>
    <p:sldId id="317" r:id="rId5"/>
    <p:sldId id="285" r:id="rId6"/>
    <p:sldId id="281" r:id="rId7"/>
    <p:sldId id="284" r:id="rId8"/>
    <p:sldId id="286" r:id="rId9"/>
    <p:sldId id="288" r:id="rId10"/>
    <p:sldId id="289" r:id="rId11"/>
    <p:sldId id="290" r:id="rId12"/>
    <p:sldId id="291" r:id="rId13"/>
    <p:sldId id="292" r:id="rId14"/>
    <p:sldId id="297" r:id="rId15"/>
    <p:sldId id="293" r:id="rId16"/>
    <p:sldId id="294" r:id="rId17"/>
    <p:sldId id="295" r:id="rId18"/>
    <p:sldId id="298" r:id="rId19"/>
    <p:sldId id="296" r:id="rId20"/>
    <p:sldId id="299" r:id="rId21"/>
    <p:sldId id="300" r:id="rId22"/>
    <p:sldId id="308" r:id="rId23"/>
    <p:sldId id="307" r:id="rId24"/>
    <p:sldId id="310" r:id="rId25"/>
    <p:sldId id="311" r:id="rId26"/>
    <p:sldId id="312" r:id="rId27"/>
    <p:sldId id="309" r:id="rId28"/>
    <p:sldId id="313" r:id="rId29"/>
    <p:sldId id="314" r:id="rId30"/>
    <p:sldId id="301" r:id="rId31"/>
    <p:sldId id="302" r:id="rId32"/>
    <p:sldId id="303" r:id="rId33"/>
    <p:sldId id="325" r:id="rId34"/>
    <p:sldId id="324" r:id="rId35"/>
    <p:sldId id="318" r:id="rId36"/>
    <p:sldId id="319" r:id="rId37"/>
    <p:sldId id="320" r:id="rId38"/>
    <p:sldId id="321" r:id="rId39"/>
    <p:sldId id="322" r:id="rId40"/>
    <p:sldId id="304" r:id="rId41"/>
    <p:sldId id="305" r:id="rId42"/>
    <p:sldId id="306" r:id="rId43"/>
    <p:sldId id="315" r:id="rId44"/>
    <p:sldId id="316" r:id="rId45"/>
    <p:sldId id="323" r:id="rId46"/>
    <p:sldId id="28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Transverse Damper, Evian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5A5DC4-EA31-46C1-A0F7-30E06611BF7F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LHC Transverse Damper, Evian 2011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7A7020-EA14-47A7-A27E-7024A41736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6248400"/>
            <a:ext cx="8534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533400"/>
            <a:ext cx="6858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LHC Transverse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4343400"/>
            <a:ext cx="85344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W. </a:t>
            </a:r>
            <a:r>
              <a:rPr lang="en-US" dirty="0" err="1" smtClean="0"/>
              <a:t>H</a:t>
            </a:r>
            <a:r>
              <a:rPr lang="en-US" dirty="0" err="1" smtClean="0"/>
              <a:t>ö</a:t>
            </a:r>
            <a:r>
              <a:rPr lang="en-US" dirty="0" err="1" smtClean="0"/>
              <a:t>fle</a:t>
            </a:r>
            <a:r>
              <a:rPr lang="en-US" dirty="0" smtClean="0"/>
              <a:t>, D.  </a:t>
            </a:r>
            <a:r>
              <a:rPr lang="en-US" dirty="0" err="1" smtClean="0"/>
              <a:t>Valuch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Special thanks to:</a:t>
            </a:r>
          </a:p>
          <a:p>
            <a:pPr marL="0" indent="0">
              <a:buNone/>
            </a:pPr>
            <a:r>
              <a:rPr lang="en-US" sz="1800" dirty="0" smtClean="0"/>
              <a:t>E. </a:t>
            </a:r>
            <a:r>
              <a:rPr lang="en-US" sz="1800" dirty="0" err="1" smtClean="0"/>
              <a:t>Montesinos</a:t>
            </a:r>
            <a:r>
              <a:rPr lang="en-US" sz="1800" dirty="0" smtClean="0"/>
              <a:t>, G. </a:t>
            </a:r>
            <a:r>
              <a:rPr lang="en-US" sz="1800" dirty="0" err="1" smtClean="0"/>
              <a:t>Cipolla</a:t>
            </a:r>
            <a:r>
              <a:rPr lang="en-US" sz="1800" dirty="0" smtClean="0"/>
              <a:t>, F. Killing, F. </a:t>
            </a:r>
            <a:r>
              <a:rPr lang="en-US" sz="1800" dirty="0" err="1" smtClean="0"/>
              <a:t>Dubouchet</a:t>
            </a:r>
            <a:r>
              <a:rPr lang="en-US" sz="1800" dirty="0" smtClean="0"/>
              <a:t>, A. </a:t>
            </a:r>
            <a:r>
              <a:rPr lang="en-US" sz="1800" dirty="0" err="1" smtClean="0"/>
              <a:t>Pashnin</a:t>
            </a:r>
            <a:r>
              <a:rPr lang="en-US" sz="1800" dirty="0" smtClean="0"/>
              <a:t>, M. </a:t>
            </a:r>
            <a:r>
              <a:rPr lang="en-US" sz="1800" dirty="0" err="1" smtClean="0"/>
              <a:t>Jaussi</a:t>
            </a:r>
            <a:r>
              <a:rPr lang="en-US" sz="1800" dirty="0" smtClean="0"/>
              <a:t>, V. </a:t>
            </a:r>
            <a:r>
              <a:rPr lang="en-US" sz="1800" dirty="0" err="1" smtClean="0"/>
              <a:t>Zhabitsky</a:t>
            </a:r>
            <a:r>
              <a:rPr lang="en-US" sz="1800" dirty="0" smtClean="0"/>
              <a:t>, B. </a:t>
            </a:r>
            <a:r>
              <a:rPr lang="en-US" sz="1800" dirty="0" err="1" smtClean="0"/>
              <a:t>Lojko</a:t>
            </a:r>
            <a:r>
              <a:rPr lang="en-US" sz="1800" dirty="0" smtClean="0"/>
              <a:t>, V. </a:t>
            </a:r>
            <a:r>
              <a:rPr lang="en-US" sz="1800" dirty="0" err="1" smtClean="0"/>
              <a:t>Kain</a:t>
            </a:r>
            <a:r>
              <a:rPr lang="en-US" sz="1800" dirty="0" smtClean="0"/>
              <a:t>, D. </a:t>
            </a:r>
            <a:r>
              <a:rPr lang="en-US" sz="1800" dirty="0" err="1" smtClean="0"/>
              <a:t>Jacquet</a:t>
            </a:r>
            <a:r>
              <a:rPr lang="en-US" sz="1800" dirty="0" smtClean="0"/>
              <a:t>, N. </a:t>
            </a:r>
            <a:r>
              <a:rPr lang="en-US" sz="1800" dirty="0" err="1" smtClean="0"/>
              <a:t>Mounet</a:t>
            </a:r>
            <a:r>
              <a:rPr lang="en-US" sz="1800" dirty="0" smtClean="0"/>
              <a:t>, B. </a:t>
            </a:r>
            <a:r>
              <a:rPr lang="en-US" sz="1800" dirty="0" err="1" smtClean="0"/>
              <a:t>Salvant</a:t>
            </a:r>
            <a:r>
              <a:rPr lang="en-US" sz="1800" dirty="0" smtClean="0"/>
              <a:t>, S. </a:t>
            </a:r>
            <a:r>
              <a:rPr lang="en-US" sz="1800" dirty="0" err="1" smtClean="0"/>
              <a:t>Redaelli</a:t>
            </a:r>
            <a:r>
              <a:rPr lang="en-US" sz="1800" dirty="0" smtClean="0"/>
              <a:t>, M. </a:t>
            </a:r>
            <a:r>
              <a:rPr lang="en-US" sz="1800" dirty="0" err="1" smtClean="0"/>
              <a:t>Zerlauth</a:t>
            </a:r>
            <a:r>
              <a:rPr lang="en-US" sz="1800" dirty="0" smtClean="0"/>
              <a:t>, R. </a:t>
            </a:r>
            <a:r>
              <a:rPr lang="en-US" sz="1800" dirty="0" err="1" smtClean="0"/>
              <a:t>Leszko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data example – dump fill #2668 </a:t>
            </a:r>
            <a:endParaRPr lang="en-US" dirty="0"/>
          </a:p>
        </p:txBody>
      </p:sp>
      <p:pic>
        <p:nvPicPr>
          <p:cNvPr id="4" name="Content Placeholder 3" descr="pm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42" b="5642"/>
          <a:stretch>
            <a:fillRect/>
          </a:stretch>
        </p:blipFill>
        <p:spPr/>
      </p:pic>
      <p:cxnSp>
        <p:nvCxnSpPr>
          <p:cNvPr id="5" name="Straight Arrow Connector 4"/>
          <p:cNvCxnSpPr/>
          <p:nvPr/>
        </p:nvCxnSpPr>
        <p:spPr>
          <a:xfrm>
            <a:off x="8229600" y="3733800"/>
            <a:ext cx="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914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Abort gap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81200" y="3733800"/>
            <a:ext cx="2286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30874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End of train unstable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962400" y="3733800"/>
            <a:ext cx="457200" cy="4204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28866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Instability within the train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53000" y="3733800"/>
            <a:ext cx="762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00600" y="3733800"/>
            <a:ext cx="4572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2101333" y="3777734"/>
            <a:ext cx="487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Note: </a:t>
            </a:r>
            <a:r>
              <a:rPr lang="en-US" dirty="0" smtClean="0">
                <a:solidFill>
                  <a:srgbClr val="FF0000"/>
                </a:solidFill>
              </a:rPr>
              <a:t>the Y </a:t>
            </a:r>
            <a:r>
              <a:rPr lang="en-US" dirty="0" smtClean="0">
                <a:solidFill>
                  <a:srgbClr val="FF0000"/>
                </a:solidFill>
              </a:rPr>
              <a:t>scale </a:t>
            </a:r>
            <a:r>
              <a:rPr lang="en-US" dirty="0" smtClean="0">
                <a:solidFill>
                  <a:srgbClr val="FF0000"/>
                </a:solidFill>
              </a:rPr>
              <a:t>is in </a:t>
            </a:r>
            <a:r>
              <a:rPr lang="en-US" dirty="0" smtClean="0">
                <a:solidFill>
                  <a:srgbClr val="FF0000"/>
                </a:solidFill>
              </a:rPr>
              <a:t>artificial units, not microns!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3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BBQ “Instability trigger”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BBQ can freeze the ADT observation memory if an instability develops</a:t>
            </a:r>
          </a:p>
          <a:p>
            <a:endParaRPr lang="en-US" dirty="0" smtClean="0"/>
          </a:p>
          <a:p>
            <a:r>
              <a:rPr lang="en-US" dirty="0" smtClean="0"/>
              <a:t>Software packet, under commissioning</a:t>
            </a:r>
          </a:p>
          <a:p>
            <a:endParaRPr lang="en-US" dirty="0" smtClean="0"/>
          </a:p>
          <a:p>
            <a:r>
              <a:rPr lang="en-US" dirty="0" smtClean="0"/>
              <a:t>Data acquisition controlled by the “multi-turn” application</a:t>
            </a:r>
          </a:p>
          <a:p>
            <a:r>
              <a:rPr lang="en-US" dirty="0" smtClean="0"/>
              <a:t>User can select 1, 2, 4, 8 or all bunches to record</a:t>
            </a:r>
          </a:p>
          <a:p>
            <a:pPr lvl="1"/>
            <a:r>
              <a:rPr lang="en-US" dirty="0" smtClean="0"/>
              <a:t>1 for 262144 turns, 2 for 131072 turns, 4 for 65536 turns, 8 for 32768 turns or all for 73 turns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an instability develops the buffer is frozen and data saved automatically for offline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05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BBQ “Instability trigger”</a:t>
            </a:r>
          </a:p>
        </p:txBody>
      </p:sp>
      <p:pic>
        <p:nvPicPr>
          <p:cNvPr id="4" name="Content Placeholder 3" descr="2012052909212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69" b="7669"/>
          <a:stretch>
            <a:fillRect/>
          </a:stretch>
        </p:blipFill>
        <p:spPr/>
      </p:pic>
      <p:grpSp>
        <p:nvGrpSpPr>
          <p:cNvPr id="17" name="Group 16"/>
          <p:cNvGrpSpPr/>
          <p:nvPr/>
        </p:nvGrpSpPr>
        <p:grpSpPr>
          <a:xfrm>
            <a:off x="76200" y="4038600"/>
            <a:ext cx="3429000" cy="2334399"/>
            <a:chOff x="76200" y="4038600"/>
            <a:chExt cx="3429000" cy="2334399"/>
          </a:xfrm>
        </p:grpSpPr>
        <p:cxnSp>
          <p:nvCxnSpPr>
            <p:cNvPr id="5" name="Straight Arrow Connector 4"/>
            <p:cNvCxnSpPr>
              <a:stCxn id="6" idx="0"/>
            </p:cNvCxnSpPr>
            <p:nvPr/>
          </p:nvCxnSpPr>
          <p:spPr>
            <a:xfrm flipV="1">
              <a:off x="723900" y="4038600"/>
              <a:ext cx="342900" cy="7252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6200" y="47638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Manual acquisition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524000" y="4038600"/>
              <a:ext cx="228600" cy="14110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62000" y="5449669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Acquisition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synchronized by timing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2400300" y="4038601"/>
              <a:ext cx="419100" cy="7619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209800" y="4800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BBQ trigger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64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settings in collisions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" y="1295400"/>
            <a:ext cx="9135803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5401968" y="1752600"/>
            <a:ext cx="3665832" cy="533400"/>
            <a:chOff x="5401968" y="1752600"/>
            <a:chExt cx="3665832" cy="533400"/>
          </a:xfrm>
        </p:grpSpPr>
        <p:sp>
          <p:nvSpPr>
            <p:cNvPr id="6" name="Oval 5"/>
            <p:cNvSpPr/>
            <p:nvPr/>
          </p:nvSpPr>
          <p:spPr>
            <a:xfrm>
              <a:off x="7848600" y="1752600"/>
              <a:ext cx="1219200" cy="533400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01968" y="1840468"/>
              <a:ext cx="24466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double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w.r.t</a:t>
              </a:r>
              <a:r>
                <a:rPr lang="en-US" b="1" dirty="0" smtClean="0">
                  <a:solidFill>
                    <a:srgbClr val="FF0000"/>
                  </a:solidFill>
                </a:rPr>
                <a:t>. last year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252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settings in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Concept of the Normalized gain</a:t>
            </a:r>
          </a:p>
          <a:p>
            <a:pPr lvl="1"/>
            <a:r>
              <a:rPr lang="en-US" dirty="0" smtClean="0"/>
              <a:t>Parameter independent of the optics and hardware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Injection - High gain (0.25), damping times 8-15 turns</a:t>
            </a:r>
          </a:p>
          <a:p>
            <a:endParaRPr lang="en-US" dirty="0" smtClean="0"/>
          </a:p>
          <a:p>
            <a:r>
              <a:rPr lang="en-US" dirty="0" smtClean="0"/>
              <a:t>Prepare for ramp, low gain (0.02H/0.04V)</a:t>
            </a:r>
          </a:p>
          <a:p>
            <a:r>
              <a:rPr lang="en-US" dirty="0" smtClean="0"/>
              <a:t>Kept low through the ramp (0.02 H/0.04</a:t>
            </a:r>
            <a:r>
              <a:rPr lang="en-US" dirty="0" smtClean="0">
                <a:sym typeface="Wingdings"/>
              </a:rPr>
              <a:t>0.01 V)</a:t>
            </a:r>
          </a:p>
          <a:p>
            <a:r>
              <a:rPr lang="en-US" dirty="0" smtClean="0"/>
              <a:t>Squeeze increase to double (0.04 H/0.02 V)</a:t>
            </a:r>
          </a:p>
          <a:p>
            <a:endParaRPr lang="en-US" dirty="0" smtClean="0"/>
          </a:p>
          <a:p>
            <a:r>
              <a:rPr lang="en-US" b="1" dirty="0" smtClean="0"/>
              <a:t>Physics (0.04H/V), double </a:t>
            </a:r>
            <a:r>
              <a:rPr lang="en-US" b="1" dirty="0" err="1" smtClean="0"/>
              <a:t>w.r.t</a:t>
            </a:r>
            <a:r>
              <a:rPr lang="en-US" b="1" dirty="0" smtClean="0"/>
              <a:t>. last year, damping time &lt;50 turns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52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50863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amplifiers, -3 dB @ 1 MHz</a:t>
            </a:r>
          </a:p>
          <a:p>
            <a:r>
              <a:rPr lang="en-US" dirty="0" smtClean="0"/>
              <a:t>Power amplifier phase response compensated by digital filter (flat)</a:t>
            </a:r>
          </a:p>
          <a:p>
            <a:r>
              <a:rPr lang="en-US" dirty="0" smtClean="0"/>
              <a:t>Cable response compensated by analogue filter (flat)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5219" y="3316069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 @ 10 MHz,</a:t>
            </a:r>
          </a:p>
          <a:p>
            <a:r>
              <a:rPr lang="en-US" dirty="0" smtClean="0"/>
              <a:t>10% left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19600" y="3657600"/>
            <a:ext cx="11430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504807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measured on power amplifier</a:t>
            </a:r>
          </a:p>
          <a:p>
            <a:r>
              <a:rPr lang="en-US" dirty="0" smtClean="0"/>
              <a:t>(blue curve on kicker,</a:t>
            </a:r>
          </a:p>
          <a:p>
            <a:r>
              <a:rPr lang="en-US" dirty="0" smtClean="0"/>
              <a:t>green on anode of </a:t>
            </a:r>
            <a:r>
              <a:rPr lang="en-US" dirty="0" err="1" smtClean="0"/>
              <a:t>tetrode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LHC-PROJECT-REPORT-1148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Departments\AB\Groups\RF\Machines\LHC\ADT\Measurements\ADTImpulseResponse\matlab_figures\all_amps_imp_resp_hom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561172"/>
            <a:ext cx="7620000" cy="528902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amplifier without phase compensation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5992" y="4495800"/>
            <a:ext cx="2079608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approximately</a:t>
            </a:r>
          </a:p>
          <a:p>
            <a:r>
              <a:rPr lang="en-US" sz="2400" dirty="0" smtClean="0"/>
              <a:t>e</a:t>
            </a:r>
            <a:r>
              <a:rPr lang="en-US" sz="2400" baseline="30000" dirty="0" smtClean="0"/>
              <a:t>-(t-</a:t>
            </a:r>
            <a:r>
              <a:rPr lang="en-US" sz="2400" baseline="30000" dirty="0" err="1" smtClean="0"/>
              <a:t>tg</a:t>
            </a:r>
            <a:r>
              <a:rPr lang="en-US" sz="2400" baseline="30000" dirty="0" smtClean="0"/>
              <a:t>)/</a:t>
            </a:r>
            <a:r>
              <a:rPr lang="en-US" sz="2400" baseline="30000" dirty="0" smtClean="0">
                <a:latin typeface="Symbol" pitchFamily="18" charset="2"/>
              </a:rPr>
              <a:t>t1</a:t>
            </a:r>
            <a:r>
              <a:rPr lang="en-US" sz="2400" dirty="0" smtClean="0"/>
              <a:t> for t&gt;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g</a:t>
            </a:r>
            <a:endParaRPr lang="en-US" sz="24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8138828" y="6400800"/>
            <a:ext cx="92897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Lojko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Departments\AB\Groups\RF\Machines\LHC\ADT\Measurements\ADTImpulseResponse\matlab_figures\all_amps_imp_resp_homB_FI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91" y="1567440"/>
            <a:ext cx="7622209" cy="52905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amplifier phase response compensated by digital filter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5992" y="4495800"/>
            <a:ext cx="193918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approximately</a:t>
            </a:r>
          </a:p>
          <a:p>
            <a:r>
              <a:rPr lang="en-US" sz="2400" dirty="0" smtClean="0"/>
              <a:t>e</a:t>
            </a:r>
            <a:r>
              <a:rPr lang="en-US" sz="2400" baseline="30000" dirty="0" smtClean="0"/>
              <a:t>-|t-</a:t>
            </a:r>
            <a:r>
              <a:rPr lang="en-US" sz="2400" baseline="30000" dirty="0" err="1" smtClean="0"/>
              <a:t>tg</a:t>
            </a:r>
            <a:r>
              <a:rPr lang="en-US" sz="2400" baseline="30000" dirty="0" smtClean="0"/>
              <a:t>|/</a:t>
            </a:r>
            <a:r>
              <a:rPr lang="en-US" sz="2400" baseline="30000" dirty="0" smtClean="0">
                <a:latin typeface="Symbol" pitchFamily="18" charset="2"/>
              </a:rPr>
              <a:t>t2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715161"/>
            <a:ext cx="2667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SYMMETRIC!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i.e. equal treatment of bunches on both sides of the train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38828" y="6400800"/>
            <a:ext cx="92897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Lojko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response/damping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Available kick strength for trains of different length (“injection oscillation” type damping)</a:t>
            </a:r>
            <a:endParaRPr lang="en-US" dirty="0"/>
          </a:p>
        </p:txBody>
      </p:sp>
      <p:pic>
        <p:nvPicPr>
          <p:cNvPr id="1026" name="Picture 2" descr="\\cern.ch\dfs\Users\d\dvaluch\Documents\MyDocs\Evian 2011\kick_streng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553200" cy="433177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5838735" y="3571846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50ns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2905156" y="3571845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1250ns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105245" y="3571845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625ns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5000535" y="3571846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150ns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543645" y="3571847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25ns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cern.ch\dfs\Users\d\dvaluch\Documents\MyDocs\LMC135\damping_time_fi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48" y="914400"/>
            <a:ext cx="8707152" cy="61483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response/damping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 rot="16200000">
            <a:off x="-1950720" y="3931921"/>
            <a:ext cx="4648201" cy="746760"/>
          </a:xfrm>
        </p:spPr>
        <p:txBody>
          <a:bodyPr/>
          <a:lstStyle/>
          <a:p>
            <a:r>
              <a:rPr lang="en-US" dirty="0" smtClean="0"/>
              <a:t>Injection oscillations, 2</a:t>
            </a:r>
            <a:r>
              <a:rPr lang="en-US" baseline="30000" dirty="0" smtClean="0"/>
              <a:t>nd</a:t>
            </a:r>
            <a:r>
              <a:rPr lang="en-US" dirty="0" smtClean="0"/>
              <a:t> injection of the fill 2676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transverse damper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transverse damper is a feedback system: it measures the bunch oscillations and damps them by fast </a:t>
            </a:r>
            <a:r>
              <a:rPr lang="en-US" dirty="0" smtClean="0"/>
              <a:t>electrostatic kickers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72888"/>
            <a:ext cx="4343400" cy="412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2286000"/>
            <a:ext cx="3733800" cy="2209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elements: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000" dirty="0" smtClean="0"/>
              <a:t>Beam position monitor(s)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 processing system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000" dirty="0" smtClean="0"/>
              <a:t>Power amplifiers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Electrostatic kickers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4419600"/>
            <a:ext cx="41148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dirty="0" smtClean="0"/>
              <a:t>Key parameters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200" dirty="0"/>
              <a:t>Feedback loop gain, phase and </a:t>
            </a:r>
            <a:r>
              <a:rPr lang="en-US" sz="2200" dirty="0" smtClean="0"/>
              <a:t>delay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200" dirty="0" smtClean="0"/>
              <a:t>Kick strength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200" dirty="0" smtClean="0"/>
              <a:t>Bandwidth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514600"/>
            <a:ext cx="80673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beam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491335"/>
            <a:ext cx="8117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signal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d\dvaluch\Documents\MyDocs\LMC135\damping_time_1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11639"/>
            <a:ext cx="6781800" cy="51987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response/damping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Damping time for individual bunches within the 144b train. Injection oscillation fill 2676, 2</a:t>
            </a:r>
            <a:r>
              <a:rPr lang="en-US" baseline="30000" dirty="0" smtClean="0"/>
              <a:t>nd</a:t>
            </a:r>
            <a:r>
              <a:rPr lang="en-US" dirty="0" smtClean="0"/>
              <a:t> injection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79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12b already circulating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86000" y="4876800"/>
            <a:ext cx="48006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90900" y="4953000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New injection 144b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0" y="5943600"/>
            <a:ext cx="1219200" cy="3810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response/damping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Damping of individual bunches in case they become unstable however still follows the system frequency response:</a:t>
            </a:r>
          </a:p>
          <a:p>
            <a:pPr lvl="1"/>
            <a:r>
              <a:rPr lang="en-US" dirty="0" smtClean="0"/>
              <a:t>-3 dB point at 1 MHz</a:t>
            </a:r>
          </a:p>
          <a:p>
            <a:pPr lvl="1"/>
            <a:r>
              <a:rPr lang="en-US" dirty="0" smtClean="0"/>
              <a:t>i.e. 10% strength available at 10MHz if two adjacent bunches oscillate in anti-phase</a:t>
            </a:r>
            <a:endParaRPr lang="en-US" dirty="0"/>
          </a:p>
        </p:txBody>
      </p:sp>
      <p:pic>
        <p:nvPicPr>
          <p:cNvPr id="4098" name="Picture 2" descr="\\cern.ch\dfs\Users\d\dvaluch\Documents\MyDocs\LMC135\pm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63649"/>
            <a:ext cx="6553200" cy="3289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Impulse response of damper spreads oscillation to adjacent bunches</a:t>
            </a:r>
          </a:p>
          <a:p>
            <a:endParaRPr lang="en-US" dirty="0" smtClean="0"/>
          </a:p>
          <a:p>
            <a:r>
              <a:rPr lang="en-US" dirty="0" smtClean="0"/>
              <a:t>Simulation with simplified damper model (no delays, ideal system)</a:t>
            </a:r>
          </a:p>
          <a:p>
            <a:pPr lvl="1"/>
            <a:r>
              <a:rPr lang="en-US" dirty="0" smtClean="0"/>
              <a:t>Feedback gain  0.05 (40 turns damping time) as in horizontal plane for beam 1 in Physics</a:t>
            </a:r>
          </a:p>
          <a:p>
            <a:pPr lvl="1"/>
            <a:r>
              <a:rPr lang="en-US" dirty="0" smtClean="0"/>
              <a:t>Train of 48 bunches with random initial condition (bunch-by-bunch amplitude, phase)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1:  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one bunch is </a:t>
            </a:r>
            <a:r>
              <a:rPr lang="en-US" dirty="0" smtClean="0"/>
              <a:t>unstable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of train is worse than edge 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Edges symmetric (no preference for trailing edge), due to symmetric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ch_1_unstable_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600"/>
            <a:ext cx="4266667" cy="3200000"/>
          </a:xfrm>
          <a:prstGeom prst="rect">
            <a:avLst/>
          </a:prstGeom>
        </p:spPr>
      </p:pic>
      <p:pic>
        <p:nvPicPr>
          <p:cNvPr id="7" name="Picture 6" descr="bunch_1_unstable_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124600"/>
            <a:ext cx="4266667" cy="32000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Edge bunch </a:t>
            </a:r>
            <a:r>
              <a:rPr lang="en-US" dirty="0" smtClean="0"/>
              <a:t>unstable (bunch 1), </a:t>
            </a:r>
            <a:r>
              <a:rPr lang="en-US" dirty="0" smtClean="0">
                <a:solidFill>
                  <a:srgbClr val="0070C0"/>
                </a:solidFill>
              </a:rPr>
              <a:t>200 turns </a:t>
            </a:r>
            <a:r>
              <a:rPr lang="en-US" dirty="0" err="1" smtClean="0">
                <a:solidFill>
                  <a:srgbClr val="0070C0"/>
                </a:solidFill>
              </a:rPr>
              <a:t>risetime</a:t>
            </a:r>
            <a:r>
              <a:rPr lang="en-US" dirty="0" smtClean="0">
                <a:solidFill>
                  <a:srgbClr val="0070C0"/>
                </a:solidFill>
              </a:rPr>
              <a:t> under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Edge bunch unstable (bunch 48), 200 turns </a:t>
            </a:r>
            <a:r>
              <a:rPr lang="en-US" dirty="0" err="1" smtClean="0"/>
              <a:t>risetime</a:t>
            </a:r>
            <a:r>
              <a:rPr lang="en-US" dirty="0" smtClean="0"/>
              <a:t> under control</a:t>
            </a:r>
          </a:p>
          <a:p>
            <a:r>
              <a:rPr lang="en-US" dirty="0" smtClean="0"/>
              <a:t>Due to symmetric impulse response same behavior as for case with bunch 1 unstable </a:t>
            </a:r>
          </a:p>
          <a:p>
            <a:endParaRPr lang="en-US" dirty="0"/>
          </a:p>
        </p:txBody>
      </p:sp>
      <p:pic>
        <p:nvPicPr>
          <p:cNvPr id="8" name="Picture 7" descr="bunch_48_unstable_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600"/>
            <a:ext cx="4266667" cy="3200000"/>
          </a:xfrm>
          <a:prstGeom prst="rect">
            <a:avLst/>
          </a:prstGeom>
        </p:spPr>
      </p:pic>
      <p:pic>
        <p:nvPicPr>
          <p:cNvPr id="9" name="Picture 8" descr="bunch_48_unstable_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124600"/>
            <a:ext cx="4266667" cy="3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Edge</a:t>
            </a:r>
            <a:endParaRPr lang="en-US" dirty="0"/>
          </a:p>
        </p:txBody>
      </p:sp>
      <p:pic>
        <p:nvPicPr>
          <p:cNvPr id="6" name="Picture 5" descr="bunch_24_unstable_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3733334" cy="2800000"/>
          </a:xfrm>
          <a:prstGeom prst="rect">
            <a:avLst/>
          </a:prstGeom>
        </p:spPr>
      </p:pic>
      <p:pic>
        <p:nvPicPr>
          <p:cNvPr id="7" name="Picture 6" descr="bunch_24_unstable_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295400"/>
            <a:ext cx="3733334" cy="2800000"/>
          </a:xfrm>
          <a:prstGeom prst="rect">
            <a:avLst/>
          </a:prstGeom>
        </p:spPr>
      </p:pic>
      <p:pic>
        <p:nvPicPr>
          <p:cNvPr id="10" name="Picture 9" descr="bunch_24_unstable_3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4058000"/>
            <a:ext cx="3733334" cy="280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4267200"/>
            <a:ext cx="3886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Center of batch </a:t>
            </a:r>
            <a:r>
              <a:rPr lang="en-US" sz="2400" dirty="0" smtClean="0"/>
              <a:t>(bunch 24) is more critical than edge if one single bunch unstable.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300 turns </a:t>
            </a:r>
            <a:r>
              <a:rPr lang="en-US" sz="2400" dirty="0" err="1" smtClean="0">
                <a:solidFill>
                  <a:srgbClr val="0070C0"/>
                </a:solidFill>
              </a:rPr>
              <a:t>risetime</a:t>
            </a:r>
            <a:r>
              <a:rPr lang="en-US" sz="2400" dirty="0" smtClean="0">
                <a:solidFill>
                  <a:srgbClr val="0070C0"/>
                </a:solidFill>
              </a:rPr>
              <a:t> under control but 200 turns not!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2:  All bunches unstable with same </a:t>
            </a:r>
            <a:r>
              <a:rPr lang="en-US" dirty="0" err="1" smtClean="0"/>
              <a:t>risetime</a:t>
            </a:r>
            <a:r>
              <a:rPr lang="en-US" dirty="0" smtClean="0"/>
              <a:t> and tune, but random initial condition </a:t>
            </a:r>
            <a:r>
              <a:rPr lang="en-US" dirty="0" smtClean="0">
                <a:sym typeface="Wingdings" pitchFamily="2" charset="2"/>
              </a:rPr>
              <a:t> harder to control with damper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bunches of train unstable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300 turns </a:t>
            </a:r>
            <a:r>
              <a:rPr lang="en-US" dirty="0" err="1" smtClean="0">
                <a:solidFill>
                  <a:srgbClr val="0070C0"/>
                </a:solidFill>
              </a:rPr>
              <a:t>risetime</a:t>
            </a:r>
            <a:r>
              <a:rPr lang="en-US" dirty="0" smtClean="0">
                <a:solidFill>
                  <a:srgbClr val="0070C0"/>
                </a:solidFill>
              </a:rPr>
              <a:t> not under control, but increasing gain (40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20 turns) </a:t>
            </a:r>
            <a:r>
              <a:rPr lang="en-US" dirty="0" smtClean="0">
                <a:solidFill>
                  <a:srgbClr val="0070C0"/>
                </a:solidFill>
              </a:rPr>
              <a:t>brings it under control</a:t>
            </a:r>
          </a:p>
          <a:p>
            <a:endParaRPr lang="en-US" dirty="0"/>
          </a:p>
        </p:txBody>
      </p:sp>
      <p:pic>
        <p:nvPicPr>
          <p:cNvPr id="4" name="Picture 3" descr="all_unstable_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600"/>
            <a:ext cx="4266667" cy="3200000"/>
          </a:xfrm>
          <a:prstGeom prst="rect">
            <a:avLst/>
          </a:prstGeom>
        </p:spPr>
      </p:pic>
      <p:pic>
        <p:nvPicPr>
          <p:cNvPr id="5" name="Picture 4" descr="all_unstable_300_d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124600"/>
            <a:ext cx="4266667" cy="3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of single bunch instabilities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bunches of train unstable but slower </a:t>
            </a:r>
            <a:r>
              <a:rPr lang="en-US" dirty="0" err="1" smtClean="0"/>
              <a:t>risetime</a:t>
            </a:r>
            <a:r>
              <a:rPr lang="en-US" dirty="0" smtClean="0"/>
              <a:t>, lower gain (40 turns)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Risetimes</a:t>
            </a:r>
            <a:r>
              <a:rPr lang="en-US" dirty="0" smtClean="0">
                <a:solidFill>
                  <a:srgbClr val="0070C0"/>
                </a:solidFill>
              </a:rPr>
              <a:t> of 1000 turns under control, but not 400 turns</a:t>
            </a:r>
          </a:p>
          <a:p>
            <a:endParaRPr lang="en-US" dirty="0"/>
          </a:p>
        </p:txBody>
      </p:sp>
      <p:pic>
        <p:nvPicPr>
          <p:cNvPr id="6" name="Picture 5" descr="all_unstable_4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600"/>
            <a:ext cx="4266667" cy="3200000"/>
          </a:xfrm>
          <a:prstGeom prst="rect">
            <a:avLst/>
          </a:prstGeom>
        </p:spPr>
      </p:pic>
      <p:pic>
        <p:nvPicPr>
          <p:cNvPr id="7" name="Picture 6" descr="all_unstable_10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533" y="3124600"/>
            <a:ext cx="4266667" cy="3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transverse damper (ADT)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28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DT_plus_raised-cosine_16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6292" y="2971800"/>
            <a:ext cx="4825444" cy="36190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 of the frequency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full power is needed only for efficient injection oscillation damping</a:t>
            </a:r>
          </a:p>
          <a:p>
            <a:r>
              <a:rPr lang="en-US" dirty="0" smtClean="0"/>
              <a:t>An amplitude compensation filter is foreseen in the ADT’s digital signal processing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352800"/>
            <a:ext cx="4038600" cy="2971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Once commissioned it should provide faster damping of high frequency modes</a:t>
            </a:r>
          </a:p>
          <a:p>
            <a:pPr lvl="1"/>
            <a:r>
              <a:rPr lang="en-US" dirty="0" smtClean="0"/>
              <a:t>Potential drawback – increase of noise injected through the damper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72200" y="5638800"/>
            <a:ext cx="7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– variation with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 descr="\\cern.ch\dfs\Users\d\dvaluch\Documents\MyDocs\LMC135\tune_sla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6930"/>
            <a:ext cx="7183090" cy="48752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62800" y="4800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Contour lines at n/80 turns n=1…8</a:t>
            </a:r>
          </a:p>
          <a:p>
            <a:r>
              <a:rPr lang="en-US" dirty="0" smtClean="0"/>
              <a:t>and 0.002 (1/</a:t>
            </a:r>
            <a:r>
              <a:rPr lang="en-US" dirty="0" smtClean="0">
                <a:latin typeface="Symbol"/>
              </a:rPr>
              <a:t>t</a:t>
            </a:r>
            <a:r>
              <a:rPr lang="en-US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6400800"/>
            <a:ext cx="18083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V. </a:t>
            </a:r>
            <a:r>
              <a:rPr lang="en-US" dirty="0" err="1" smtClean="0">
                <a:solidFill>
                  <a:srgbClr val="FF0000"/>
                </a:solidFill>
              </a:rPr>
              <a:t>Zhabitsky</a:t>
            </a:r>
            <a:r>
              <a:rPr lang="en-US" dirty="0" smtClean="0">
                <a:solidFill>
                  <a:srgbClr val="FF0000"/>
                </a:solidFill>
              </a:rPr>
              <a:t> et al.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2858869"/>
            <a:ext cx="1600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Faster than 10 turns damping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4687669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Design value 40 turns damping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9" idx="1"/>
          </p:cNvCxnSpPr>
          <p:nvPr/>
        </p:nvCxnSpPr>
        <p:spPr>
          <a:xfrm flipH="1">
            <a:off x="5486400" y="3182035"/>
            <a:ext cx="1066800" cy="3993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114800" y="3886200"/>
            <a:ext cx="1524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4459069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 active damping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57400" y="4191000"/>
            <a:ext cx="3810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62000" y="621166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Gain is the fraction of detected oscillation amplitude that is corrected in a single turn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1840468"/>
            <a:ext cx="411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Circles of equal damping time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– variation with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 descr="\\cern.ch\dfs\Users\d\dvaluch\Documents\MyDocs\LMC135\tune_sla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6930"/>
            <a:ext cx="7183090" cy="487527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315200" y="6400800"/>
            <a:ext cx="18083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V. </a:t>
            </a:r>
            <a:r>
              <a:rPr lang="en-US" dirty="0" err="1" smtClean="0">
                <a:solidFill>
                  <a:srgbClr val="FF0000"/>
                </a:solidFill>
              </a:rPr>
              <a:t>Zhabitsky</a:t>
            </a:r>
            <a:r>
              <a:rPr lang="en-US" dirty="0" smtClean="0">
                <a:solidFill>
                  <a:srgbClr val="FF0000"/>
                </a:solidFill>
              </a:rPr>
              <a:t> et al.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812268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Range of operation (gain)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19400" y="4724400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3364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800" y="2133600"/>
            <a:ext cx="19050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Range of operation: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1: Injection (10 turns)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2: Prepare ramp,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Ramp (100-200t)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3: Squeeze (100t)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4: Physics (50t)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10000" y="32004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9200" y="2057400"/>
            <a:ext cx="3962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Tune variation ±0.02 no problem, at injection more critical ±0.01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– variation with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modes of ADT operation available: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With phase shifter</a:t>
            </a:r>
            <a:r>
              <a:rPr lang="en-US" dirty="0" smtClean="0"/>
              <a:t>, using each pickup individually. Introducing additional 3.5 turn delay but better in terms of noise and reliability </a:t>
            </a:r>
            <a:r>
              <a:rPr lang="en-US" dirty="0" smtClean="0">
                <a:sym typeface="Wingdings" pitchFamily="2" charset="2"/>
              </a:rPr>
              <a:t> used since 2008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Vector mode</a:t>
            </a:r>
            <a:r>
              <a:rPr lang="en-US" dirty="0" smtClean="0"/>
              <a:t>, direct combination of two pickups. No additional delay, worse in noise, more difficult to set-up </a:t>
            </a:r>
            <a:r>
              <a:rPr lang="en-US" dirty="0" smtClean="0">
                <a:sym typeface="Wingdings" pitchFamily="2" charset="2"/>
              </a:rPr>
              <a:t> not commissioned yet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Shall very high gain at 4 </a:t>
            </a:r>
            <a:r>
              <a:rPr lang="en-US" dirty="0" err="1" smtClean="0">
                <a:sym typeface="Wingdings" pitchFamily="2" charset="2"/>
              </a:rPr>
              <a:t>TeV</a:t>
            </a:r>
            <a:r>
              <a:rPr lang="en-US" dirty="0" smtClean="0">
                <a:sym typeface="Wingdings" pitchFamily="2" charset="2"/>
              </a:rPr>
              <a:t> be needed we may study use of the vector mode. Lower processing delay will provide wider tune acceptance range. All implications to the operation need to be carefully studied.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– variation with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Xavier </a:t>
            </a:r>
            <a:r>
              <a:rPr lang="en-US" dirty="0" err="1" smtClean="0"/>
              <a:t>Buffat</a:t>
            </a:r>
            <a:r>
              <a:rPr lang="en-US" dirty="0" smtClean="0"/>
              <a:t> et al. 31.5.2012: </a:t>
            </a:r>
          </a:p>
          <a:p>
            <a:pPr lvl="1"/>
            <a:r>
              <a:rPr lang="en-US" i="1" dirty="0" smtClean="0"/>
              <a:t>“The </a:t>
            </a:r>
            <a:r>
              <a:rPr lang="en-US" i="1" dirty="0" smtClean="0"/>
              <a:t>variation between bunches that they expect </a:t>
            </a:r>
            <a:r>
              <a:rPr lang="en-US" i="1" dirty="0" smtClean="0"/>
              <a:t>is 0.308 </a:t>
            </a:r>
            <a:r>
              <a:rPr lang="en-US" i="1" dirty="0" smtClean="0"/>
              <a:t>-&gt; 0.322, so plus </a:t>
            </a:r>
            <a:r>
              <a:rPr lang="en-US" i="1" dirty="0" smtClean="0"/>
              <a:t>0.002 </a:t>
            </a:r>
            <a:r>
              <a:rPr lang="en-US" i="1" dirty="0" smtClean="0"/>
              <a:t>and minus </a:t>
            </a:r>
            <a:r>
              <a:rPr lang="en-US" i="1" dirty="0" smtClean="0"/>
              <a:t>0.012”</a:t>
            </a:r>
          </a:p>
          <a:p>
            <a:endParaRPr lang="en-US" i="1" dirty="0" smtClean="0"/>
          </a:p>
          <a:p>
            <a:r>
              <a:rPr lang="en-US" dirty="0" smtClean="0"/>
              <a:t>The normal center for the vertical plane at collision is </a:t>
            </a:r>
            <a:r>
              <a:rPr lang="en-US" dirty="0" smtClean="0"/>
              <a:t>0.32, we can eventually better </a:t>
            </a:r>
            <a:r>
              <a:rPr lang="en-US" dirty="0" smtClean="0"/>
              <a:t>center </a:t>
            </a:r>
            <a:r>
              <a:rPr lang="en-US" dirty="0" smtClean="0"/>
              <a:t>our settings for </a:t>
            </a:r>
            <a:r>
              <a:rPr lang="en-US" dirty="0" smtClean="0"/>
              <a:t>this </a:t>
            </a:r>
            <a:r>
              <a:rPr lang="en-US" dirty="0" smtClean="0"/>
              <a:t>case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at 4 </a:t>
            </a:r>
            <a:r>
              <a:rPr lang="en-US" dirty="0" err="1" smtClean="0"/>
              <a:t>TeV</a:t>
            </a:r>
            <a:r>
              <a:rPr lang="en-US" dirty="0" smtClean="0"/>
              <a:t>, 31.5.2012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– verify the gain (damping time) of all systems at 4 </a:t>
            </a:r>
            <a:r>
              <a:rPr lang="en-US" dirty="0" err="1" smtClean="0"/>
              <a:t>TeV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 batches of 12 bunches, 1 batch non colliding</a:t>
            </a:r>
          </a:p>
          <a:p>
            <a:endParaRPr lang="en-US" dirty="0" smtClean="0"/>
          </a:p>
          <a:p>
            <a:r>
              <a:rPr lang="en-US" dirty="0" smtClean="0"/>
              <a:t>Used the Q kicker to excite whole batch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Departments\AB\Groups\RF\Machines\LHC\ADT\Measurements\120531-DampingTimeFlatTop\FromInjOscBuffer\Q7HB1_noncolliding_7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801" y="3981800"/>
            <a:ext cx="9280001" cy="280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at 4 </a:t>
            </a:r>
            <a:r>
              <a:rPr lang="en-US" dirty="0" err="1" smtClean="0"/>
              <a:t>TeV</a:t>
            </a:r>
            <a:r>
              <a:rPr lang="en-US" dirty="0" smtClean="0"/>
              <a:t>, 31.5.2012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G:\Departments\AB\Groups\RF\Machines\LHC\ADT\Measurements\120531-DampingTimeFlatTop\FromInjOscBuffer\Q7HB1_noncolliding_1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1180443"/>
            <a:ext cx="9220201" cy="27819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-844034" y="2229534"/>
            <a:ext cx="2514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bunch of the non-colliding batch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818466" y="4972734"/>
            <a:ext cx="2514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bunch of the non-colliding batch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at 4 </a:t>
            </a:r>
            <a:r>
              <a:rPr lang="en-US" dirty="0" err="1" smtClean="0"/>
              <a:t>TeV</a:t>
            </a:r>
            <a:r>
              <a:rPr lang="en-US" dirty="0" smtClean="0"/>
              <a:t>, 31.5.2012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82296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bunch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bunch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Q7HB1 98.7 turns, Q9HB1 98.4 turns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Q7VB1 126.6 turns, Q9VB1 122.8 turns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Q7HB1 64.4 turns, Q9HB1 60.0 turns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Q7VB1 69.8 turns, Q9VB1 64.9 turns </a:t>
                      </a: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Q7HB2 56.9 turns, Q9HB2 62.0 turns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Q7VB2 97.0 turns, Q9VB2 96.5 turns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Q7HB2 38.1 turns, Q9HB2 33.0 turns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Q7VB2 55.5 turns, Q9VB2 53.4 turns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Non-colliding bunches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400" dirty="0" smtClean="0"/>
              <a:t>Colliding bunches – damping time is in general slightly faster, analysis not finished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gain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beam gets stiffer with rising energy we have to increase the electronic gain to obtain </a:t>
            </a:r>
            <a:r>
              <a:rPr lang="en-US" dirty="0" smtClean="0">
                <a:solidFill>
                  <a:srgbClr val="0070C0"/>
                </a:solidFill>
              </a:rPr>
              <a:t>constant effective gain </a:t>
            </a:r>
            <a:r>
              <a:rPr lang="en-US" dirty="0" smtClean="0"/>
              <a:t>(damping time)</a:t>
            </a:r>
          </a:p>
          <a:p>
            <a:r>
              <a:rPr lang="en-US" dirty="0" smtClean="0"/>
              <a:t>Concept of the normalized gain makes this transparent to the user</a:t>
            </a:r>
          </a:p>
          <a:p>
            <a:endParaRPr lang="en-US" dirty="0" smtClean="0"/>
          </a:p>
          <a:p>
            <a:r>
              <a:rPr lang="en-US" dirty="0" smtClean="0"/>
              <a:t>Electronic gain is calculated using the desired damping time, energy and a calibration constant (measured at 450 </a:t>
            </a:r>
            <a:r>
              <a:rPr lang="en-US" dirty="0" err="1" smtClean="0"/>
              <a:t>GeV</a:t>
            </a:r>
            <a:r>
              <a:rPr lang="en-US" dirty="0" smtClean="0"/>
              <a:t>)  </a:t>
            </a:r>
          </a:p>
          <a:p>
            <a:endParaRPr lang="en-US" dirty="0" smtClean="0"/>
          </a:p>
          <a:p>
            <a:r>
              <a:rPr lang="en-US" dirty="0" smtClean="0"/>
              <a:t>When the electronic gain </a:t>
            </a:r>
            <a:r>
              <a:rPr lang="en-US" dirty="0" smtClean="0">
                <a:solidFill>
                  <a:srgbClr val="0070C0"/>
                </a:solidFill>
              </a:rPr>
              <a:t>reaches the available maximum </a:t>
            </a:r>
            <a:r>
              <a:rPr lang="en-US" dirty="0" smtClean="0"/>
              <a:t>it saturates and </a:t>
            </a:r>
            <a:r>
              <a:rPr lang="en-US" dirty="0" smtClean="0">
                <a:solidFill>
                  <a:srgbClr val="0070C0"/>
                </a:solidFill>
              </a:rPr>
              <a:t>does not follow the energy anymore</a:t>
            </a:r>
          </a:p>
          <a:p>
            <a:pPr lvl="1"/>
            <a:r>
              <a:rPr lang="en-US" dirty="0" smtClean="0"/>
              <a:t>Damping time then gradually increases with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gain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Updated limits from 31.5.2012. Maximum available normalized gain at 4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H.B1  0.05</a:t>
            </a:r>
          </a:p>
          <a:p>
            <a:pPr lvl="1"/>
            <a:r>
              <a:rPr lang="en-US" dirty="0" smtClean="0"/>
              <a:t>H.B2  0.0402</a:t>
            </a:r>
          </a:p>
          <a:p>
            <a:pPr lvl="1"/>
            <a:r>
              <a:rPr lang="en-US" dirty="0" smtClean="0"/>
              <a:t>V.B1  0.05</a:t>
            </a:r>
          </a:p>
          <a:p>
            <a:pPr lvl="1"/>
            <a:r>
              <a:rPr lang="en-US" dirty="0" smtClean="0"/>
              <a:t>V.B2  0.09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Asking for higher normalized gain does not harm, but it does not have any effect either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by bunch observation</a:t>
            </a:r>
            <a:br>
              <a:rPr lang="en-US" dirty="0" smtClean="0"/>
            </a:br>
            <a:r>
              <a:rPr lang="en-US" dirty="0" smtClean="0"/>
              <a:t>post mortem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345363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19200"/>
            <a:ext cx="637698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status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Hor. B2 unit </a:t>
            </a:r>
            <a:r>
              <a:rPr lang="en-US" dirty="0" err="1" smtClean="0"/>
              <a:t>recabled</a:t>
            </a:r>
            <a:r>
              <a:rPr lang="en-US" dirty="0" smtClean="0"/>
              <a:t> during the winter TS </a:t>
            </a:r>
            <a:r>
              <a:rPr lang="en-US" dirty="0" smtClean="0">
                <a:sym typeface="Wingdings" pitchFamily="2" charset="2"/>
              </a:rPr>
              <a:t> visible improvement in terms of noise</a:t>
            </a:r>
          </a:p>
          <a:p>
            <a:endParaRPr lang="en-US" dirty="0" smtClean="0"/>
          </a:p>
          <a:p>
            <a:r>
              <a:rPr lang="en-US" dirty="0" smtClean="0"/>
              <a:t>An extra 1-turn delay was removed from the loops after the winter TS </a:t>
            </a:r>
            <a:r>
              <a:rPr lang="en-US" dirty="0" smtClean="0"/>
              <a:t>(5 vs. </a:t>
            </a:r>
            <a:r>
              <a:rPr lang="en-US" dirty="0" smtClean="0">
                <a:sym typeface="Wingdings" pitchFamily="2" charset="2"/>
              </a:rPr>
              <a:t>4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improved tune range acceptance</a:t>
            </a:r>
          </a:p>
          <a:p>
            <a:endParaRPr lang="en-US" dirty="0" smtClean="0"/>
          </a:p>
          <a:p>
            <a:r>
              <a:rPr lang="en-US" dirty="0" smtClean="0"/>
              <a:t>Beam Position front ends properly set-up for 1.3-1.5-1.7e11 ppb operation during the start-up</a:t>
            </a:r>
          </a:p>
          <a:p>
            <a:endParaRPr lang="en-US" dirty="0" smtClean="0"/>
          </a:p>
          <a:p>
            <a:r>
              <a:rPr lang="en-US" dirty="0" smtClean="0"/>
              <a:t>The loop parameters were precisely set-up by measuring the beam transfer function during the start-up, both for injection and collision tunes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status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Comprehensible post mortem data available to all users</a:t>
            </a:r>
          </a:p>
          <a:p>
            <a:endParaRPr lang="en-US" dirty="0" smtClean="0"/>
          </a:p>
          <a:p>
            <a:r>
              <a:rPr lang="en-US" dirty="0" smtClean="0"/>
              <a:t>About half </a:t>
            </a:r>
            <a:r>
              <a:rPr lang="en-US" dirty="0" err="1" smtClean="0"/>
              <a:t>tetrodes</a:t>
            </a:r>
            <a:r>
              <a:rPr lang="en-US" dirty="0" smtClean="0"/>
              <a:t> replaced during the last TS </a:t>
            </a:r>
            <a:r>
              <a:rPr lang="en-US" dirty="0" smtClean="0">
                <a:sym typeface="Wingdings" pitchFamily="2" charset="2"/>
              </a:rPr>
              <a:t> back to the full design kick strength (&gt;14000 filament hours)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Apparent 50-100% increase in strength </a:t>
            </a:r>
            <a:r>
              <a:rPr lang="en-US" dirty="0" err="1" smtClean="0">
                <a:sym typeface="Wingdings" pitchFamily="2" charset="2"/>
              </a:rPr>
              <a:t>w.r.t</a:t>
            </a:r>
            <a:r>
              <a:rPr lang="en-US" dirty="0" smtClean="0">
                <a:sym typeface="Wingdings" pitchFamily="2" charset="2"/>
              </a:rPr>
              <a:t>. start up 2012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Conclusion:  The ADT is </a:t>
            </a:r>
            <a:r>
              <a:rPr lang="en-US" b="1" dirty="0" smtClean="0">
                <a:solidFill>
                  <a:srgbClr val="0070C0"/>
                </a:solidFill>
              </a:rPr>
              <a:t>at nominal design performance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follow up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Enhancement of the frequency response</a:t>
            </a:r>
          </a:p>
          <a:p>
            <a:pPr lvl="1"/>
            <a:r>
              <a:rPr lang="en-US" dirty="0" smtClean="0"/>
              <a:t>Commission the digital pre-distortion filter to compensate for the low-pass character of the power amplifier to improve the single bunch damping capability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Preparation of massive re-cabling campaign during the LS1</a:t>
            </a:r>
          </a:p>
          <a:p>
            <a:endParaRPr lang="en-US" dirty="0" smtClean="0"/>
          </a:p>
          <a:p>
            <a:r>
              <a:rPr lang="en-US" dirty="0" smtClean="0"/>
              <a:t>Preparation of new Beam Position front end for 7 </a:t>
            </a:r>
            <a:r>
              <a:rPr lang="en-US" dirty="0" err="1" smtClean="0"/>
              <a:t>TeV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Lower noise, increased observation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ADT is </a:t>
            </a:r>
            <a:r>
              <a:rPr lang="en-US" dirty="0" smtClean="0"/>
              <a:t>believed to be in the best </a:t>
            </a:r>
            <a:r>
              <a:rPr lang="en-US" dirty="0" smtClean="0"/>
              <a:t>shape since the LHC start up in 2008 thanks to sufficient time provided for precise setting up and fine tuning</a:t>
            </a:r>
          </a:p>
          <a:p>
            <a:endParaRPr lang="en-US" dirty="0" smtClean="0"/>
          </a:p>
          <a:p>
            <a:r>
              <a:rPr lang="en-US" dirty="0" smtClean="0"/>
              <a:t>ADT post mortem: bunch-by-bunch data on dipolar motion, but no information on head tail motion (which could be important to have)</a:t>
            </a:r>
          </a:p>
          <a:p>
            <a:pPr lvl="1"/>
            <a:r>
              <a:rPr lang="en-US" dirty="0" smtClean="0"/>
              <a:t>Dipole oscillations observed when the beam is lost seem to be small, 10s of um, machine seems to be very “intolerant” </a:t>
            </a:r>
          </a:p>
          <a:p>
            <a:endParaRPr lang="en-US" dirty="0" smtClean="0"/>
          </a:p>
          <a:p>
            <a:r>
              <a:rPr lang="en-US" dirty="0" smtClean="0"/>
              <a:t>BBQ triggered ADT acquisition becoming available, will provide additional diagnostics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Damper impulse response cannot be responsible for difference observed in fills with oscillations towards end of trains for symmetry reasons (supported by simulation)</a:t>
            </a:r>
          </a:p>
          <a:p>
            <a:endParaRPr lang="en-US" dirty="0" smtClean="0"/>
          </a:p>
          <a:p>
            <a:r>
              <a:rPr lang="en-US" dirty="0" smtClean="0"/>
              <a:t>Frequency characteristics  of damper not well adapted to the type of single bunch instabilities observed now, some margin to improve with signal processing</a:t>
            </a:r>
          </a:p>
          <a:p>
            <a:endParaRPr lang="en-US" dirty="0" smtClean="0"/>
          </a:p>
          <a:p>
            <a:r>
              <a:rPr lang="en-US" dirty="0" smtClean="0"/>
              <a:t>Need  to better understand instabilities to see if a different kind of kicker/power amplifier could help in the more distance future (after LS2)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Damping time measurements at 4 </a:t>
            </a:r>
            <a:r>
              <a:rPr lang="en-US" dirty="0" err="1" smtClean="0"/>
              <a:t>TeV</a:t>
            </a:r>
            <a:r>
              <a:rPr lang="en-US" dirty="0" smtClean="0"/>
              <a:t> showed expected design performance.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Shall a very </a:t>
            </a:r>
            <a:r>
              <a:rPr lang="en-US" dirty="0" smtClean="0">
                <a:sym typeface="Wingdings" pitchFamily="2" charset="2"/>
              </a:rPr>
              <a:t>high gain at 4 </a:t>
            </a:r>
            <a:r>
              <a:rPr lang="en-US" dirty="0" err="1" smtClean="0">
                <a:sym typeface="Wingdings" pitchFamily="2" charset="2"/>
              </a:rPr>
              <a:t>TeV</a:t>
            </a:r>
            <a:r>
              <a:rPr lang="en-US" dirty="0" smtClean="0">
                <a:sym typeface="Wingdings" pitchFamily="2" charset="2"/>
              </a:rPr>
              <a:t> be needed we may study use of the vector mode. Lower processing delay will provide wider tune acceptance range. All implications to the operation need to be carefully studied.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systematic, automatic, performance analysis (fill by fill) using the observation or Timber data needs to be implemented to monitor the system parameters.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thanks to</a:t>
            </a:r>
          </a:p>
          <a:p>
            <a:pPr lvl="1"/>
            <a:r>
              <a:rPr lang="en-US" dirty="0" smtClean="0"/>
              <a:t>The operations for the time given to set up the system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Montesinos</a:t>
            </a:r>
            <a:r>
              <a:rPr lang="en-US" dirty="0" smtClean="0"/>
              <a:t>, G. </a:t>
            </a:r>
            <a:r>
              <a:rPr lang="en-US" dirty="0" err="1" smtClean="0"/>
              <a:t>Cipolla</a:t>
            </a:r>
            <a:r>
              <a:rPr lang="en-US" dirty="0" smtClean="0"/>
              <a:t>, F. Killing and the power team for all the care about the power system</a:t>
            </a:r>
          </a:p>
          <a:p>
            <a:pPr lvl="1"/>
            <a:r>
              <a:rPr lang="en-US" dirty="0" smtClean="0"/>
              <a:t>F. </a:t>
            </a:r>
            <a:r>
              <a:rPr lang="en-US" dirty="0" err="1" smtClean="0"/>
              <a:t>Dubouchet</a:t>
            </a:r>
            <a:r>
              <a:rPr lang="en-US" dirty="0" smtClean="0"/>
              <a:t>, A. </a:t>
            </a:r>
            <a:r>
              <a:rPr lang="en-US" dirty="0" err="1" smtClean="0"/>
              <a:t>Pashnin</a:t>
            </a:r>
            <a:r>
              <a:rPr lang="en-US" dirty="0" smtClean="0"/>
              <a:t>, M. </a:t>
            </a:r>
            <a:r>
              <a:rPr lang="en-US" dirty="0" err="1" smtClean="0"/>
              <a:t>Jaussi</a:t>
            </a:r>
            <a:r>
              <a:rPr lang="en-US" dirty="0" smtClean="0"/>
              <a:t> for their massive effort in the software domain</a:t>
            </a:r>
          </a:p>
          <a:p>
            <a:pPr lvl="1"/>
            <a:r>
              <a:rPr lang="en-US" dirty="0" smtClean="0"/>
              <a:t>V. </a:t>
            </a:r>
            <a:r>
              <a:rPr lang="en-US" dirty="0" err="1" smtClean="0"/>
              <a:t>Zhabitsky</a:t>
            </a:r>
            <a:r>
              <a:rPr lang="en-US" dirty="0" smtClean="0"/>
              <a:t> and B. </a:t>
            </a:r>
            <a:r>
              <a:rPr lang="en-US" dirty="0" err="1" smtClean="0"/>
              <a:t>Lojko</a:t>
            </a:r>
            <a:r>
              <a:rPr lang="en-US" dirty="0" smtClean="0"/>
              <a:t> for calculations and simulations which allow us to improve the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PM </a:t>
            </a:r>
            <a:r>
              <a:rPr lang="en-US" dirty="0"/>
              <a:t>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Beam Position module</a:t>
            </a:r>
          </a:p>
          <a:p>
            <a:pPr lvl="1"/>
            <a:r>
              <a:rPr lang="en-US" dirty="0" smtClean="0"/>
              <a:t>Last 73 turns, Bunch by bunch data</a:t>
            </a:r>
          </a:p>
          <a:p>
            <a:pPr lvl="1"/>
            <a:r>
              <a:rPr lang="en-US" dirty="0" smtClean="0"/>
              <a:t>Raw Sum and Delta I-Q data for expert diagnostic</a:t>
            </a:r>
          </a:p>
          <a:p>
            <a:pPr lvl="1"/>
            <a:endParaRPr lang="en-US" dirty="0"/>
          </a:p>
          <a:p>
            <a:r>
              <a:rPr lang="en-US" dirty="0" smtClean="0"/>
              <a:t>Digital Signal Processing Unit (DSPU)</a:t>
            </a:r>
          </a:p>
          <a:p>
            <a:pPr lvl="1"/>
            <a:r>
              <a:rPr lang="en-US" dirty="0"/>
              <a:t>Last 73 turns, Bunch by bunch data</a:t>
            </a:r>
          </a:p>
          <a:p>
            <a:pPr lvl="1"/>
            <a:r>
              <a:rPr lang="en-US" dirty="0" smtClean="0"/>
              <a:t>2x “</a:t>
            </a:r>
            <a:r>
              <a:rPr lang="en-US" dirty="0" err="1" smtClean="0"/>
              <a:t>Serdes</a:t>
            </a:r>
            <a:r>
              <a:rPr lang="en-US" dirty="0" smtClean="0"/>
              <a:t> data”: Normalized, intensity independent bunch position (at Q7 and Q9)</a:t>
            </a:r>
          </a:p>
          <a:p>
            <a:pPr lvl="1"/>
            <a:r>
              <a:rPr lang="en-US" dirty="0" smtClean="0"/>
              <a:t>2x “Notch” a</a:t>
            </a:r>
            <a:r>
              <a:rPr lang="en-US" dirty="0" smtClean="0">
                <a:sym typeface="Wingdings"/>
              </a:rPr>
              <a:t>ctual bunch motion at pickups in Q7 and Q9 after processing</a:t>
            </a:r>
          </a:p>
          <a:p>
            <a:pPr lvl="1"/>
            <a:r>
              <a:rPr lang="en-US" dirty="0" smtClean="0">
                <a:sym typeface="Wingdings"/>
              </a:rPr>
              <a:t>“Bunch masking” total correction kick calculated by the ADT  </a:t>
            </a:r>
            <a:r>
              <a:rPr lang="en-US" dirty="0" smtClean="0">
                <a:solidFill>
                  <a:srgbClr val="0070C0"/>
                </a:solidFill>
                <a:sym typeface="Wingdings"/>
              </a:rPr>
              <a:t>best signal for user to observe </a:t>
            </a:r>
            <a:r>
              <a:rPr lang="en-US" dirty="0" smtClean="0">
                <a:solidFill>
                  <a:srgbClr val="0070C0"/>
                </a:solidFill>
                <a:sym typeface="Wingdings"/>
              </a:rPr>
              <a:t>the potential </a:t>
            </a:r>
            <a:r>
              <a:rPr lang="en-US" dirty="0" smtClean="0">
                <a:solidFill>
                  <a:srgbClr val="0070C0"/>
                </a:solidFill>
                <a:sym typeface="Wingdings"/>
              </a:rPr>
              <a:t>instability</a:t>
            </a:r>
          </a:p>
          <a:p>
            <a:pPr lvl="1"/>
            <a:r>
              <a:rPr lang="en-US" dirty="0" smtClean="0">
                <a:sym typeface="Wingdings"/>
              </a:rPr>
              <a:t>“DAC output”: pre-distorted signal sent to the power system, including cleaning/blowup pulses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3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990600"/>
          </a:xfrm>
        </p:spPr>
        <p:txBody>
          <a:bodyPr/>
          <a:lstStyle/>
          <a:p>
            <a:r>
              <a:rPr lang="en-US" dirty="0" smtClean="0"/>
              <a:t>Bunch by bunch observation</a:t>
            </a:r>
            <a:br>
              <a:rPr lang="en-US" dirty="0" smtClean="0"/>
            </a:br>
            <a:r>
              <a:rPr lang="en-US" dirty="0" smtClean="0"/>
              <a:t>post mortem data</a:t>
            </a:r>
            <a:endParaRPr lang="en-US" dirty="0"/>
          </a:p>
        </p:txBody>
      </p:sp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743075"/>
            <a:ext cx="38766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" name="Picture 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14575"/>
            <a:ext cx="61817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TextBox 73"/>
          <p:cNvSpPr txBox="1"/>
          <p:nvPr/>
        </p:nvSpPr>
        <p:spPr>
          <a:xfrm>
            <a:off x="381000" y="1290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Beam Position module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5105400" y="18243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Digital Signal Processing Unit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3048000"/>
            <a:ext cx="2120452" cy="1941731"/>
            <a:chOff x="165548" y="3048000"/>
            <a:chExt cx="2120452" cy="1941731"/>
          </a:xfrm>
        </p:grpSpPr>
        <p:sp>
          <p:nvSpPr>
            <p:cNvPr id="73" name="TextBox 72"/>
            <p:cNvSpPr txBox="1"/>
            <p:nvPr/>
          </p:nvSpPr>
          <p:spPr>
            <a:xfrm>
              <a:off x="165548" y="4343400"/>
              <a:ext cx="21204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Multiturn</a:t>
              </a:r>
              <a:r>
                <a:rPr lang="en-US" dirty="0" smtClean="0">
                  <a:solidFill>
                    <a:srgbClr val="FF0000"/>
                  </a:solidFill>
                </a:rPr>
                <a:t> application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gets this buffer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81000" y="3048000"/>
              <a:ext cx="1676400" cy="381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 flipV="1">
              <a:off x="533400" y="3429000"/>
              <a:ext cx="76200" cy="990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839120" y="4495800"/>
            <a:ext cx="2081019" cy="1981200"/>
            <a:chOff x="2839120" y="4495800"/>
            <a:chExt cx="2081019" cy="1981200"/>
          </a:xfrm>
        </p:grpSpPr>
        <p:sp>
          <p:nvSpPr>
            <p:cNvPr id="81" name="Rectangle 80"/>
            <p:cNvSpPr/>
            <p:nvPr/>
          </p:nvSpPr>
          <p:spPr>
            <a:xfrm>
              <a:off x="3200400" y="5181600"/>
              <a:ext cx="1524000" cy="12954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839120" y="4495800"/>
              <a:ext cx="20810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Injection oscillations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fixed display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96652" y="1371600"/>
            <a:ext cx="6629400" cy="5105400"/>
            <a:chOff x="2209800" y="1371600"/>
            <a:chExt cx="6629400" cy="5105400"/>
          </a:xfrm>
        </p:grpSpPr>
        <p:sp>
          <p:nvSpPr>
            <p:cNvPr id="12" name="Rectangle 11"/>
            <p:cNvSpPr/>
            <p:nvPr/>
          </p:nvSpPr>
          <p:spPr>
            <a:xfrm>
              <a:off x="7162800" y="2667000"/>
              <a:ext cx="1676400" cy="381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91000" y="1371600"/>
              <a:ext cx="3401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Sent to the post mortem database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934200" y="1752600"/>
              <a:ext cx="381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810000" y="1752600"/>
              <a:ext cx="762000" cy="533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209800" y="2057400"/>
              <a:ext cx="1600200" cy="1828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post mortem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PM data are being sent to the PM database since mid 2011</a:t>
            </a:r>
          </a:p>
          <a:p>
            <a:r>
              <a:rPr lang="en-US" dirty="0" smtClean="0"/>
              <a:t>User interface available since 2012 (thanks to </a:t>
            </a:r>
            <a:r>
              <a:rPr lang="en-US" dirty="0" err="1" smtClean="0"/>
              <a:t>Rafal</a:t>
            </a:r>
            <a:r>
              <a:rPr lang="en-US" dirty="0" smtClean="0"/>
              <a:t> </a:t>
            </a:r>
            <a:r>
              <a:rPr lang="en-US" dirty="0" err="1" smtClean="0"/>
              <a:t>Leszko</a:t>
            </a:r>
            <a:r>
              <a:rPr lang="en-US" dirty="0" smtClean="0"/>
              <a:t> &amp; Markus </a:t>
            </a:r>
            <a:r>
              <a:rPr lang="en-US" dirty="0" err="1" smtClean="0"/>
              <a:t>Zerlauth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m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743200"/>
            <a:ext cx="7010400" cy="395345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038600" y="2438400"/>
            <a:ext cx="4844660" cy="3139453"/>
            <a:chOff x="4038600" y="2438400"/>
            <a:chExt cx="4844660" cy="3139453"/>
          </a:xfrm>
        </p:grpSpPr>
        <p:pic>
          <p:nvPicPr>
            <p:cNvPr id="5" name="Picture 4" descr="pm1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0445" t="12390" r="12898" b="56978"/>
            <a:stretch/>
          </p:blipFill>
          <p:spPr>
            <a:xfrm>
              <a:off x="4038600" y="2438400"/>
              <a:ext cx="4844660" cy="3139453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7086600" y="3276600"/>
              <a:ext cx="685800" cy="533400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9366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PM data</a:t>
            </a:r>
          </a:p>
        </p:txBody>
      </p:sp>
      <p:pic>
        <p:nvPicPr>
          <p:cNvPr id="4" name="Content Placeholder 3" descr="pm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65" b="5565"/>
          <a:stretch>
            <a:fillRect/>
          </a:stretch>
        </p:blipFill>
        <p:spPr>
          <a:xfrm>
            <a:off x="457200" y="1447800"/>
            <a:ext cx="8229600" cy="4937760"/>
          </a:xfrm>
        </p:spPr>
      </p:pic>
      <p:sp>
        <p:nvSpPr>
          <p:cNvPr id="6" name="TextBox 5"/>
          <p:cNvSpPr txBox="1"/>
          <p:nvPr/>
        </p:nvSpPr>
        <p:spPr>
          <a:xfrm>
            <a:off x="1143000" y="10784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Signal selection and placement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6019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038600" y="2895600"/>
            <a:ext cx="4419600" cy="2426732"/>
            <a:chOff x="4038600" y="2895600"/>
            <a:chExt cx="4419600" cy="2426732"/>
          </a:xfrm>
        </p:grpSpPr>
        <p:sp>
          <p:nvSpPr>
            <p:cNvPr id="9" name="TextBox 8"/>
            <p:cNvSpPr txBox="1"/>
            <p:nvPr/>
          </p:nvSpPr>
          <p:spPr>
            <a:xfrm>
              <a:off x="4038600" y="2895600"/>
              <a:ext cx="44196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dirty="0" err="1" smtClean="0">
                  <a:solidFill>
                    <a:srgbClr val="FF0000"/>
                  </a:solidFill>
                </a:rPr>
                <a:t>Serdes</a:t>
              </a:r>
              <a:r>
                <a:rPr lang="en-US" dirty="0" smtClean="0">
                  <a:solidFill>
                    <a:srgbClr val="FF0000"/>
                  </a:solidFill>
                </a:rPr>
                <a:t> CH1” (normalized bunch position)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4953000"/>
              <a:ext cx="3886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“Bunch masking” (correction kick)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083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PM data</a:t>
            </a:r>
          </a:p>
        </p:txBody>
      </p:sp>
      <p:pic>
        <p:nvPicPr>
          <p:cNvPr id="4" name="Content Placeholder 3" descr="pm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65" b="5565"/>
          <a:stretch>
            <a:fillRect/>
          </a:stretch>
        </p:blipFill>
        <p:spPr>
          <a:xfrm>
            <a:off x="457200" y="1447800"/>
            <a:ext cx="8229600" cy="4937760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2971800" y="22098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Last turn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810000" y="39624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3657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Dashed lines – revolution frequency marker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886200" y="3810000"/>
            <a:ext cx="3048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6211669"/>
            <a:ext cx="220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After-dump transient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(3-5 turns)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 rot="16200000">
            <a:off x="3048000" y="5867400"/>
            <a:ext cx="228599" cy="381000"/>
          </a:xfrm>
          <a:prstGeom prst="lef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6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3205</TotalTime>
  <Words>2131</Words>
  <Application>Microsoft Office PowerPoint</Application>
  <PresentationFormat>On-screen Show (4:3)</PresentationFormat>
  <Paragraphs>291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Origin</vt:lpstr>
      <vt:lpstr>LHC Transverse feedback</vt:lpstr>
      <vt:lpstr>The transverse damper in general</vt:lpstr>
      <vt:lpstr>LHC transverse damper (ADT)</vt:lpstr>
      <vt:lpstr>Bunch by bunch observation post mortem data</vt:lpstr>
      <vt:lpstr>Available PM data</vt:lpstr>
      <vt:lpstr>Bunch by bunch observation post mortem data</vt:lpstr>
      <vt:lpstr>Status of the post mortem data</vt:lpstr>
      <vt:lpstr>Available PM data</vt:lpstr>
      <vt:lpstr>Available PM data</vt:lpstr>
      <vt:lpstr>PM data example – dump fill #2668 </vt:lpstr>
      <vt:lpstr>BBQ “Instability trigger”</vt:lpstr>
      <vt:lpstr>BBQ “Instability trigger”</vt:lpstr>
      <vt:lpstr>Gain settings in collisions</vt:lpstr>
      <vt:lpstr>Gain settings in collisions</vt:lpstr>
      <vt:lpstr>Frequency response ADT</vt:lpstr>
      <vt:lpstr>Frequency response ADT</vt:lpstr>
      <vt:lpstr>Frequency response ADT</vt:lpstr>
      <vt:lpstr>Frequency response/damping time</vt:lpstr>
      <vt:lpstr>Frequency response/damping time</vt:lpstr>
      <vt:lpstr>Frequency response/damping time</vt:lpstr>
      <vt:lpstr>Frequency response/damping time</vt:lpstr>
      <vt:lpstr>Damping of single bunch instabilities</vt:lpstr>
      <vt:lpstr>Damping of single bunch instabilities</vt:lpstr>
      <vt:lpstr>Damping of single bunch instabilities</vt:lpstr>
      <vt:lpstr>Damping of single bunch instabilities</vt:lpstr>
      <vt:lpstr>Damping of single bunch instabilities</vt:lpstr>
      <vt:lpstr>Damping of single bunch instabilities</vt:lpstr>
      <vt:lpstr>Damping of single bunch instabilities</vt:lpstr>
      <vt:lpstr>Damping of single bunch instabilities</vt:lpstr>
      <vt:lpstr>Enhancement of the frequency response</vt:lpstr>
      <vt:lpstr>Damping – variation with tune</vt:lpstr>
      <vt:lpstr>Damping – variation with tune</vt:lpstr>
      <vt:lpstr>Damping – variation with tune</vt:lpstr>
      <vt:lpstr>Damping – variation with tune</vt:lpstr>
      <vt:lpstr>Measurements at 4 TeV, 31.5.2012</vt:lpstr>
      <vt:lpstr>Measurements at 4 TeV, 31.5.2012</vt:lpstr>
      <vt:lpstr>Measurements at 4 TeV, 31.5.2012</vt:lpstr>
      <vt:lpstr>Normalized gain limits</vt:lpstr>
      <vt:lpstr>Normalized gain limits</vt:lpstr>
      <vt:lpstr>ADT status in 2012</vt:lpstr>
      <vt:lpstr>ADT status in 2012</vt:lpstr>
      <vt:lpstr>ADT follow up in 2012</vt:lpstr>
      <vt:lpstr>Summary</vt:lpstr>
      <vt:lpstr>Summary</vt:lpstr>
      <vt:lpstr>Summary</vt:lpstr>
      <vt:lpstr>Thank you…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feedback: high intensity operation, cleaning, lessons for 2012</dc:title>
  <dc:creator>dvaluch</dc:creator>
  <cp:lastModifiedBy>dvaluch</cp:lastModifiedBy>
  <cp:revision>417</cp:revision>
  <dcterms:created xsi:type="dcterms:W3CDTF">2011-12-08T12:37:43Z</dcterms:created>
  <dcterms:modified xsi:type="dcterms:W3CDTF">2012-06-05T13:11:40Z</dcterms:modified>
</cp:coreProperties>
</file>