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1162" r:id="rId2"/>
    <p:sldId id="1200" r:id="rId3"/>
    <p:sldId id="1191" r:id="rId4"/>
    <p:sldId id="1190" r:id="rId5"/>
    <p:sldId id="1192" r:id="rId6"/>
    <p:sldId id="1193" r:id="rId7"/>
    <p:sldId id="1194" r:id="rId8"/>
    <p:sldId id="1197" r:id="rId9"/>
    <p:sldId id="1196" r:id="rId10"/>
    <p:sldId id="1198" r:id="rId11"/>
    <p:sldId id="1195" r:id="rId12"/>
    <p:sldId id="1199" r:id="rId13"/>
    <p:sldId id="1201" r:id="rId14"/>
    <p:sldId id="1202" r:id="rId1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8000"/>
    <a:srgbClr val="FF0000"/>
    <a:srgbClr val="CC0066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4" d="100"/>
          <a:sy n="74" d="100"/>
        </p:scale>
        <p:origin x="-1134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2351EDE-094F-4FEE-89C9-6B24CB6AFD85}" type="datetime1">
              <a:rPr lang="en-US" smtClean="0"/>
              <a:t>6/26/2012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00A52C4-5307-492A-BD77-2446B16C98A1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831030D-EB45-48DD-A562-C399A81722C7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17E4CB6C-B061-4672-B477-81F49D2E643A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A7BC401-72F8-4343-B9BA-F22D429455C2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7A2FFBA-5887-4FD8-A1C9-E0010E318D5A}" type="datetime1">
              <a:rPr lang="en-US" smtClean="0"/>
              <a:t>6/26/2012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61A39948-7C53-4886-982F-3EF2C36E0C10}" type="datetime1">
              <a:rPr lang="en-US" smtClean="0"/>
              <a:t>6/26/2012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82CC0C1-B4E8-4060-BDDD-419C4626C61A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EDE3820-6812-4395-BC49-551B1FE5F78D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F1B03AF-B362-4364-B385-AF0367B41CDA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BE9F32A-9CCB-4A32-AF4A-B28BB4C90877}" type="datetime1">
              <a:rPr lang="en-US" smtClean="0"/>
              <a:t>6/26/2012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E975D13-03E1-4083-845B-406E0D821035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92B4A97-EE34-4D4D-8B2B-EE603D06E101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LBOC - Restart after TS2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971B66D-5691-4E55-9692-A1B76B8554BB}" type="datetime1">
              <a:rPr lang="en-US" smtClean="0"/>
              <a:t>6/26/2012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LBOC - Restart after TS2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A722BCC9-7F07-41A0-A6EE-22135489517C}" type="datetime1">
              <a:rPr lang="en-US" smtClean="0"/>
              <a:t>6/26/2012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Restart after TS2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Wenninger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morning – setup completed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936129"/>
          </a:xfrm>
        </p:spPr>
        <p:txBody>
          <a:bodyPr/>
          <a:lstStyle/>
          <a:p>
            <a:r>
              <a:rPr lang="en-US" dirty="0" smtClean="0"/>
              <a:t>Validation campaign finished Wednesday morning.</a:t>
            </a:r>
          </a:p>
          <a:p>
            <a:pPr lvl="1"/>
            <a:r>
              <a:rPr lang="en-US" dirty="0" smtClean="0"/>
              <a:t>ALFA-ATLAS data taking exercise before last </a:t>
            </a:r>
            <a:r>
              <a:rPr lang="en-US" dirty="0" err="1" smtClean="0"/>
              <a:t>dp</a:t>
            </a:r>
            <a:r>
              <a:rPr lang="en-US" dirty="0" smtClean="0"/>
              <a:t>/p + loss map.</a:t>
            </a:r>
          </a:p>
          <a:p>
            <a:pPr lvl="1"/>
            <a:r>
              <a:rPr lang="en-US" dirty="0" smtClean="0"/>
              <a:t>Small leakage ~1e-5 seen at RPs.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390" y="236691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OK*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OK*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OK*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440" y="4509150"/>
            <a:ext cx="3877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008000"/>
                </a:solidFill>
              </a:rPr>
              <a:t>* : with ALFA and TOTEM RPs.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110" y="4716420"/>
            <a:ext cx="3099118" cy="40011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From 2011 08:30 meeting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4906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polarity time estimate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Injection protection setup – 1 shift.</a:t>
            </a:r>
          </a:p>
          <a:p>
            <a:r>
              <a:rPr lang="en-US" dirty="0" smtClean="0"/>
              <a:t>Injection protection validation </a:t>
            </a:r>
            <a:r>
              <a:rPr lang="en-US" dirty="0"/>
              <a:t>–</a:t>
            </a:r>
            <a:r>
              <a:rPr lang="en-US" dirty="0" smtClean="0"/>
              <a:t> 1 shift.</a:t>
            </a:r>
          </a:p>
          <a:p>
            <a:r>
              <a:rPr lang="en-US" dirty="0" smtClean="0"/>
              <a:t>Loss maps at injection with/</a:t>
            </a:r>
            <a:r>
              <a:rPr lang="en-US" dirty="0" err="1" smtClean="0"/>
              <a:t>wo</a:t>
            </a:r>
            <a:r>
              <a:rPr lang="en-US" dirty="0" smtClean="0"/>
              <a:t> injection protection, </a:t>
            </a:r>
            <a:r>
              <a:rPr lang="en-US" dirty="0" err="1" smtClean="0"/>
              <a:t>asynch</a:t>
            </a:r>
            <a:r>
              <a:rPr lang="en-US" dirty="0" smtClean="0"/>
              <a:t>. dump test – ½ shift.</a:t>
            </a:r>
          </a:p>
          <a:p>
            <a:r>
              <a:rPr lang="en-US" dirty="0" smtClean="0"/>
              <a:t>Ramp, squeeze and collide 3 nominal bunches with new polarity configuration, align TCTs on the way – 1 shift.</a:t>
            </a:r>
          </a:p>
          <a:p>
            <a:r>
              <a:rPr lang="en-US" dirty="0" smtClean="0"/>
              <a:t>Then loss maps &amp; </a:t>
            </a:r>
            <a:r>
              <a:rPr lang="en-US" dirty="0" err="1" smtClean="0"/>
              <a:t>asynch</a:t>
            </a:r>
            <a:r>
              <a:rPr lang="en-US" dirty="0" smtClean="0"/>
              <a:t> dump tests ‘a </a:t>
            </a:r>
            <a:r>
              <a:rPr lang="en-US" dirty="0" err="1" smtClean="0"/>
              <a:t>gogo</a:t>
            </a:r>
            <a:r>
              <a:rPr lang="en-US" dirty="0" smtClean="0"/>
              <a:t>’.</a:t>
            </a:r>
          </a:p>
          <a:p>
            <a:pPr lvl="1"/>
            <a:r>
              <a:rPr lang="en-US" dirty="0" smtClean="0"/>
              <a:t>4 full cycles if all goes well.</a:t>
            </a:r>
          </a:p>
          <a:p>
            <a:endParaRPr lang="en-US" dirty="0"/>
          </a:p>
          <a:p>
            <a:r>
              <a:rPr lang="en-US" dirty="0" smtClean="0"/>
              <a:t>In 2011 it took us </a:t>
            </a:r>
            <a:r>
              <a:rPr lang="en-US" dirty="0" smtClean="0">
                <a:solidFill>
                  <a:srgbClr val="FF0000"/>
                </a:solidFill>
              </a:rPr>
              <a:t>2 ½ days </a:t>
            </a:r>
            <a:r>
              <a:rPr lang="en-US" dirty="0" smtClean="0"/>
              <a:t>to finish this program (with slight mixture of commissioning to 1 m beta*).</a:t>
            </a:r>
          </a:p>
          <a:p>
            <a:pPr lvl="1"/>
            <a:r>
              <a:rPr lang="en-US" dirty="0" smtClean="0"/>
              <a:t>Count ~2 days for the flip-over.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8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forget…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By changing the bump in the squeeze, the orbit errors may increase again at the collimators.</a:t>
            </a:r>
          </a:p>
          <a:p>
            <a:pPr lvl="1"/>
            <a:r>
              <a:rPr lang="en-US" dirty="0" smtClean="0"/>
              <a:t>May need again a high bandwidth OFB cycle.</a:t>
            </a:r>
          </a:p>
          <a:p>
            <a:r>
              <a:rPr lang="en-US" dirty="0" smtClean="0"/>
              <a:t>The settings (orbit and collimators) that have been established for re-usable hyper-cycles:</a:t>
            </a:r>
          </a:p>
          <a:p>
            <a:pPr lvl="1"/>
            <a:r>
              <a:rPr lang="en-US" dirty="0" smtClean="0"/>
              <a:t>High-beta,</a:t>
            </a:r>
          </a:p>
          <a:p>
            <a:pPr lvl="1"/>
            <a:r>
              <a:rPr lang="en-US" dirty="0" smtClean="0"/>
              <a:t>Beta* leveling,</a:t>
            </a:r>
          </a:p>
          <a:p>
            <a:pPr lvl="1"/>
            <a:r>
              <a:rPr lang="en-US" smtClean="0"/>
              <a:t>…</a:t>
            </a:r>
            <a:endParaRPr lang="en-US" dirty="0"/>
          </a:p>
          <a:p>
            <a:pPr marL="57150" indent="0" algn="ctr">
              <a:buNone/>
            </a:pPr>
            <a:r>
              <a:rPr lang="en-US" dirty="0"/>
              <a:t>w</a:t>
            </a:r>
            <a:r>
              <a:rPr lang="en-US" dirty="0" smtClean="0"/>
              <a:t>ill have to be corrected / re-visited.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66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scenario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dirty="0" smtClean="0"/>
              <a:t>Friday PM / night</a:t>
            </a:r>
          </a:p>
          <a:p>
            <a:pPr lvl="1"/>
            <a:r>
              <a:rPr lang="en-US" dirty="0" smtClean="0"/>
              <a:t>Restart with present ALICE polarity.</a:t>
            </a:r>
          </a:p>
          <a:p>
            <a:pPr lvl="1"/>
            <a:r>
              <a:rPr lang="en-US" dirty="0" smtClean="0"/>
              <a:t>Test cycle with 1 probe for dump, cycle check, Q’ …</a:t>
            </a:r>
          </a:p>
          <a:p>
            <a:r>
              <a:rPr lang="en-US" dirty="0" smtClean="0"/>
              <a:t>Saturday</a:t>
            </a:r>
          </a:p>
          <a:p>
            <a:pPr lvl="1"/>
            <a:r>
              <a:rPr lang="en-US" dirty="0" smtClean="0"/>
              <a:t>Interlock BPM check.</a:t>
            </a:r>
          </a:p>
          <a:p>
            <a:pPr lvl="1"/>
            <a:r>
              <a:rPr lang="en-US" dirty="0" smtClean="0"/>
              <a:t>ALICE polarity flip.</a:t>
            </a:r>
          </a:p>
          <a:p>
            <a:r>
              <a:rPr lang="en-US" dirty="0" smtClean="0"/>
              <a:t>Sunday</a:t>
            </a:r>
          </a:p>
          <a:p>
            <a:pPr lvl="1"/>
            <a:r>
              <a:rPr lang="en-US" dirty="0"/>
              <a:t>MTG </a:t>
            </a:r>
            <a:r>
              <a:rPr lang="en-US" dirty="0" smtClean="0"/>
              <a:t>restart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Setup </a:t>
            </a:r>
            <a:r>
              <a:rPr lang="en-US" dirty="0" smtClean="0"/>
              <a:t>and validation ALICE polarity change.</a:t>
            </a:r>
          </a:p>
          <a:p>
            <a:r>
              <a:rPr lang="en-US" dirty="0" smtClean="0"/>
              <a:t>Monday</a:t>
            </a:r>
            <a:endParaRPr lang="en-US" dirty="0"/>
          </a:p>
          <a:p>
            <a:pPr lvl="1"/>
            <a:r>
              <a:rPr lang="en-US" dirty="0"/>
              <a:t>Setup and validation ALICE polarity change.</a:t>
            </a:r>
          </a:p>
          <a:p>
            <a:pPr lvl="1"/>
            <a:r>
              <a:rPr lang="en-US" dirty="0" smtClean="0"/>
              <a:t>SMP-MTG </a:t>
            </a:r>
            <a:r>
              <a:rPr lang="en-US" dirty="0" smtClean="0"/>
              <a:t>X-checker.</a:t>
            </a:r>
          </a:p>
          <a:p>
            <a:r>
              <a:rPr lang="en-US" dirty="0" smtClean="0"/>
              <a:t>Intensity ramp up around Tuesday…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230" y="2996940"/>
            <a:ext cx="1863203" cy="40011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RP alignment?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009377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720100"/>
          </a:xfrm>
        </p:spPr>
        <p:txBody>
          <a:bodyPr/>
          <a:lstStyle/>
          <a:p>
            <a:r>
              <a:rPr lang="en-US" dirty="0" smtClean="0"/>
              <a:t>90m directly after or even before intensity ramp up ??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  <p:pic>
        <p:nvPicPr>
          <p:cNvPr id="5" name="Picture 4" descr="https___espace.cern.ch_be-dep_BEDepartmentalDocuments_BE_LHC_Schedule_2012.pd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70" y="2228380"/>
            <a:ext cx="7401182" cy="3937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98723" y="5400114"/>
            <a:ext cx="509867" cy="203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90m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3878" y="5587598"/>
            <a:ext cx="509867" cy="203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90m</a:t>
            </a:r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5478132" y="5398114"/>
            <a:ext cx="509867" cy="203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500 m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8132" y="5791554"/>
            <a:ext cx="509867" cy="2039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500 m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45798" y="2601213"/>
            <a:ext cx="509867" cy="951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29563" y="4818128"/>
            <a:ext cx="509867" cy="37603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</a:rPr>
              <a:t>VdM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526661" y="2895025"/>
            <a:ext cx="509867" cy="33374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526661" y="2895025"/>
            <a:ext cx="519137" cy="33374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3631" y="1828270"/>
            <a:ext cx="2165978" cy="40011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Present schedule</a:t>
            </a:r>
            <a:endParaRPr lang="fr-FR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special tests and intensity ramp up.</a:t>
            </a:r>
          </a:p>
          <a:p>
            <a:r>
              <a:rPr lang="en-US" dirty="0" smtClean="0"/>
              <a:t>ALICE polarity change.</a:t>
            </a:r>
          </a:p>
          <a:p>
            <a:r>
              <a:rPr lang="en-US" dirty="0" smtClean="0"/>
              <a:t>Possible plan.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8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BPMS IR6 attenuators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353160" cy="5111750"/>
          </a:xfrm>
        </p:spPr>
        <p:txBody>
          <a:bodyPr/>
          <a:lstStyle/>
          <a:p>
            <a:r>
              <a:rPr lang="en-US" dirty="0" smtClean="0"/>
              <a:t>The attenuators for the interlock BPMs in IR6 will be tuned to have a lower threshold ~2E10 p on all channels.</a:t>
            </a:r>
          </a:p>
          <a:p>
            <a:pPr lvl="1"/>
            <a:r>
              <a:rPr lang="en-US" dirty="0" smtClean="0"/>
              <a:t>Scrapping exercise to be scheduled rapidly to ensure everything is correct. Could do it on Saturday.</a:t>
            </a:r>
          </a:p>
          <a:p>
            <a:pPr lvl="1"/>
            <a:r>
              <a:rPr lang="en-US" dirty="0" smtClean="0"/>
              <a:t>Depending on the readings with 50ns, an alignment check of the TCSG in IR6 will have to be done.</a:t>
            </a:r>
          </a:p>
          <a:p>
            <a:pPr lvl="2"/>
            <a:r>
              <a:rPr lang="en-US" dirty="0" smtClean="0"/>
              <a:t>To avoid spurious SIS interlocks.</a:t>
            </a:r>
          </a:p>
          <a:p>
            <a:pPr lvl="2"/>
            <a:r>
              <a:rPr lang="en-US" dirty="0" smtClean="0"/>
              <a:t>Alignment if error larger than ~0.2 mm </a:t>
            </a:r>
            <a:r>
              <a:rPr lang="en-US" dirty="0" err="1" smtClean="0"/>
              <a:t>wrt</a:t>
            </a:r>
            <a:r>
              <a:rPr lang="en-US" dirty="0" smtClean="0"/>
              <a:t> current situation.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 second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/>
              <a:t>Saturday 30</a:t>
            </a:r>
            <a:r>
              <a:rPr lang="en-US" baseline="30000" dirty="0"/>
              <a:t>th</a:t>
            </a:r>
            <a:r>
              <a:rPr lang="en-US" dirty="0"/>
              <a:t> June at 23:59:59 a leap second will be added to the UTC </a:t>
            </a:r>
            <a:r>
              <a:rPr lang="en-US" dirty="0" smtClean="0"/>
              <a:t>time.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fact at 02:00 local time Sunday.</a:t>
            </a:r>
            <a:endParaRPr lang="en-US" dirty="0"/>
          </a:p>
          <a:p>
            <a:r>
              <a:rPr lang="en-US" dirty="0"/>
              <a:t>This will shift NTP time distributed over the network from the UTC time distributed by the timing </a:t>
            </a:r>
            <a:r>
              <a:rPr lang="en-US" dirty="0" smtClean="0"/>
              <a:t>systems.</a:t>
            </a:r>
            <a:endParaRPr lang="en-US" dirty="0"/>
          </a:p>
          <a:p>
            <a:pPr lvl="1"/>
            <a:r>
              <a:rPr lang="en-US" dirty="0"/>
              <a:t>A stop of all machines is required to adjust the timings systems.</a:t>
            </a:r>
          </a:p>
          <a:p>
            <a:r>
              <a:rPr lang="en-US" dirty="0" smtClean="0"/>
              <a:t>The intervention on the timing syste</a:t>
            </a:r>
            <a:r>
              <a:rPr lang="en-US" dirty="0" smtClean="0"/>
              <a:t>m will be made around 02:00 AM on Sunday morning.</a:t>
            </a:r>
          </a:p>
          <a:p>
            <a:pPr lvl="1"/>
            <a:r>
              <a:rPr lang="en-US" dirty="0" smtClean="0"/>
              <a:t>For the LHC we should be at injection without beam.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SMP-MTG cross-checker test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The SMP-MTG cross-checker is a system that ensures that the MTG transmits what the SMP system (energy, beta*, SBF) is feeding into the timing system.</a:t>
            </a:r>
          </a:p>
          <a:p>
            <a:pPr lvl="1"/>
            <a:r>
              <a:rPr lang="en-US" dirty="0" smtClean="0"/>
              <a:t>Never triggered !</a:t>
            </a:r>
          </a:p>
          <a:p>
            <a:r>
              <a:rPr lang="en-US" dirty="0" smtClean="0"/>
              <a:t>The SMP team would like to test the triggering, including full post-mortem (for PM module development).</a:t>
            </a:r>
          </a:p>
          <a:p>
            <a:pPr lvl="1"/>
            <a:r>
              <a:rPr lang="en-US" dirty="0" smtClean="0"/>
              <a:t>Timing expert can inject a wrong energy event.</a:t>
            </a:r>
          </a:p>
          <a:p>
            <a:r>
              <a:rPr lang="en-US" dirty="0" smtClean="0"/>
              <a:t>Propose to do it </a:t>
            </a:r>
            <a:r>
              <a:rPr lang="en-US" dirty="0" smtClean="0"/>
              <a:t>in the week afte</a:t>
            </a:r>
            <a:r>
              <a:rPr lang="en-US" dirty="0" smtClean="0"/>
              <a:t>r the restart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Arm the BIS loops after the update and inject wrong event.</a:t>
            </a:r>
          </a:p>
          <a:p>
            <a:pPr lvl="1"/>
            <a:r>
              <a:rPr lang="en-US" dirty="0" smtClean="0"/>
              <a:t>15 minutes should be enough.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8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ramp up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Steps of 84, 480 840 and 1380 bunches.</a:t>
            </a:r>
          </a:p>
          <a:p>
            <a:pPr lvl="1"/>
            <a:r>
              <a:rPr lang="en-US" dirty="0" smtClean="0"/>
              <a:t>2 hours of stable beams min per step.</a:t>
            </a:r>
          </a:p>
          <a:p>
            <a:pPr lvl="1"/>
            <a:r>
              <a:rPr lang="en-US" dirty="0" smtClean="0"/>
              <a:t>From 840b can be consider a production fill.</a:t>
            </a:r>
          </a:p>
          <a:p>
            <a:pPr lvl="1"/>
            <a:r>
              <a:rPr lang="en-US" dirty="0" smtClean="0"/>
              <a:t>Possibly some requests to extend fills on request of experiments – </a:t>
            </a:r>
            <a:r>
              <a:rPr lang="en-US" dirty="0" err="1" smtClean="0"/>
              <a:t>tbc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Roman pot alignment for low beta.</a:t>
            </a:r>
          </a:p>
          <a:p>
            <a:pPr lvl="1"/>
            <a:r>
              <a:rPr lang="en-US" dirty="0" smtClean="0"/>
              <a:t>TBC.</a:t>
            </a:r>
            <a:endParaRPr lang="fr-F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6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polarity change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dirty="0" smtClean="0"/>
              <a:t>On Monday ALICE announced that they would like to switch the polarity of their solenoid and spectrometer.</a:t>
            </a:r>
          </a:p>
          <a:p>
            <a:pPr lvl="1"/>
            <a:r>
              <a:rPr lang="en-US" dirty="0" smtClean="0"/>
              <a:t>Implies a flip of the external crossing angle.</a:t>
            </a:r>
          </a:p>
          <a:p>
            <a:r>
              <a:rPr lang="en-US" dirty="0" smtClean="0"/>
              <a:t>Implications of the polarity change:</a:t>
            </a:r>
          </a:p>
          <a:p>
            <a:pPr lvl="1"/>
            <a:r>
              <a:rPr lang="en-US" dirty="0" smtClean="0"/>
              <a:t>Re-alignment and validation of injection protection. Concerns TDI and TCLIs – last time the line was not affected.</a:t>
            </a:r>
          </a:p>
          <a:p>
            <a:pPr lvl="1"/>
            <a:r>
              <a:rPr lang="en-US" dirty="0" smtClean="0"/>
              <a:t>Realignment of the vertical TCTs in IR2 at injection, on flat top, at the end of the squeeze and in collision.</a:t>
            </a:r>
          </a:p>
          <a:p>
            <a:pPr lvl="1"/>
            <a:r>
              <a:rPr lang="en-US" dirty="0" smtClean="0"/>
              <a:t>Validation of the configuration with loss maps at injection, flat top, end of squeeze and in collisions.</a:t>
            </a:r>
            <a:endParaRPr lang="fr-FR" dirty="0" smtClean="0"/>
          </a:p>
          <a:p>
            <a:pPr lvl="2"/>
            <a:r>
              <a:rPr lang="en-US" dirty="0" smtClean="0"/>
              <a:t>Do we need off-momentum loss maps in all cases since the change is only in the vertical plane?</a:t>
            </a:r>
          </a:p>
          <a:p>
            <a:pPr lvl="1"/>
            <a:r>
              <a:rPr lang="en-US" dirty="0" smtClean="0"/>
              <a:t>Update of settings, orbit reference, SIS references.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8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polarity reversal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20610"/>
            <a:ext cx="8229600" cy="1872260"/>
          </a:xfrm>
        </p:spPr>
        <p:txBody>
          <a:bodyPr/>
          <a:lstStyle/>
          <a:p>
            <a:r>
              <a:rPr lang="en-US" dirty="0" smtClean="0"/>
              <a:t>Main (side) effects of the ALICE polarity reversal:</a:t>
            </a:r>
          </a:p>
          <a:p>
            <a:pPr lvl="1"/>
            <a:r>
              <a:rPr lang="en-US" sz="1800" dirty="0" smtClean="0"/>
              <a:t>Change in coupling ~ 0.002-0.003.</a:t>
            </a:r>
          </a:p>
          <a:p>
            <a:pPr lvl="1"/>
            <a:r>
              <a:rPr lang="en-US" sz="1800" dirty="0" smtClean="0"/>
              <a:t>Horizontal orbit change due to coupling of </a:t>
            </a:r>
          </a:p>
          <a:p>
            <a:pPr lvl="1">
              <a:buNone/>
            </a:pPr>
            <a:r>
              <a:rPr lang="en-US" sz="1800" dirty="0" smtClean="0"/>
              <a:t>	the large vertical spectrometer + Xing bumps </a:t>
            </a:r>
          </a:p>
          <a:p>
            <a:pPr lvl="1">
              <a:buNone/>
            </a:pPr>
            <a:r>
              <a:rPr lang="en-US" sz="1800" dirty="0" smtClean="0"/>
              <a:t>	into the horizontal plane.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Re-alignment of TCTs in IR2 and of injection protection around the inverted external Xing angle.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3501010"/>
            <a:ext cx="727301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07880" y="3081164"/>
            <a:ext cx="5221687" cy="707886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C0066"/>
                </a:solidFill>
              </a:rPr>
              <a:t>Orbit change  at 450 </a:t>
            </a:r>
            <a:r>
              <a:rPr lang="en-US" sz="1600" b="1" dirty="0" err="1" smtClean="0">
                <a:solidFill>
                  <a:srgbClr val="CC0066"/>
                </a:solidFill>
              </a:rPr>
              <a:t>GeV</a:t>
            </a:r>
            <a:r>
              <a:rPr lang="en-US" sz="1600" b="1" dirty="0" smtClean="0">
                <a:solidFill>
                  <a:srgbClr val="CC0066"/>
                </a:solidFill>
              </a:rPr>
              <a:t> due to ALICE </a:t>
            </a:r>
            <a:r>
              <a:rPr lang="en-US" sz="1600" b="1" dirty="0" err="1" smtClean="0">
                <a:solidFill>
                  <a:srgbClr val="CC0066"/>
                </a:solidFill>
              </a:rPr>
              <a:t>pol</a:t>
            </a:r>
            <a:r>
              <a:rPr lang="en-US" sz="1600" b="1" dirty="0" smtClean="0">
                <a:solidFill>
                  <a:srgbClr val="CC0066"/>
                </a:solidFill>
              </a:rPr>
              <a:t> reversal </a:t>
            </a:r>
          </a:p>
          <a:p>
            <a:r>
              <a:rPr lang="en-US" sz="1600" b="1" dirty="0" smtClean="0">
                <a:solidFill>
                  <a:srgbClr val="CC0066"/>
                </a:solidFill>
              </a:rPr>
              <a:t>(excluding expected external Xing angle)</a:t>
            </a:r>
            <a:endParaRPr lang="en-US" sz="1600" b="1" dirty="0">
              <a:solidFill>
                <a:srgbClr val="CC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50" y="1340710"/>
            <a:ext cx="2260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 Easy to correct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 bwMode="auto">
          <a:xfrm>
            <a:off x="6012200" y="1052670"/>
            <a:ext cx="360050" cy="1296180"/>
          </a:xfrm>
          <a:prstGeom prst="rightBrace">
            <a:avLst/>
          </a:prstGeom>
          <a:noFill/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60" y="299458"/>
            <a:ext cx="3099118" cy="40011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From 2011 08:30 meeting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57784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end week 35 &amp; week 36 in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LBOC - Restart after TS2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077" y="836640"/>
            <a:ext cx="9185077" cy="48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16042" y="5425543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Sat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6740" y="5425543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Sun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4016" y="5445280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Mon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1166" y="5425543"/>
            <a:ext cx="488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Tue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1538" y="5445280"/>
            <a:ext cx="559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Wed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4447" y="5425543"/>
            <a:ext cx="51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Thu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17073" y="5425543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Fri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712" y="5425543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Sat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24410" y="5425543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Sun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580" y="191679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ALICE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87911" y="1844780"/>
            <a:ext cx="6682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TCTs,</a:t>
            </a:r>
          </a:p>
          <a:p>
            <a:r>
              <a:rPr lang="en-US" sz="1400" b="1" dirty="0" smtClean="0">
                <a:solidFill>
                  <a:srgbClr val="FFFF00"/>
                </a:solidFill>
              </a:rPr>
              <a:t>loss</a:t>
            </a:r>
          </a:p>
          <a:p>
            <a:r>
              <a:rPr lang="en-US" sz="1400" b="1" dirty="0" smtClean="0">
                <a:solidFill>
                  <a:srgbClr val="FFFF00"/>
                </a:solidFill>
              </a:rPr>
              <a:t>maps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7880" y="2149968"/>
            <a:ext cx="65274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Loss</a:t>
            </a:r>
          </a:p>
          <a:p>
            <a:r>
              <a:rPr lang="en-US" sz="1400" b="1" dirty="0" smtClean="0">
                <a:solidFill>
                  <a:srgbClr val="FFFF00"/>
                </a:solidFill>
              </a:rPr>
              <a:t>maps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4979" y="1933938"/>
            <a:ext cx="90120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Setup,</a:t>
            </a:r>
          </a:p>
          <a:p>
            <a:r>
              <a:rPr lang="en-US" sz="1400" b="1" dirty="0" smtClean="0">
                <a:solidFill>
                  <a:srgbClr val="FFFF00"/>
                </a:solidFill>
              </a:rPr>
              <a:t>aperture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91017" y="1484730"/>
            <a:ext cx="7328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LR BB</a:t>
            </a:r>
          </a:p>
          <a:p>
            <a:r>
              <a:rPr lang="en-US" sz="1400" b="1" dirty="0" smtClean="0">
                <a:solidFill>
                  <a:srgbClr val="FFFF00"/>
                </a:solidFill>
              </a:rPr>
              <a:t>test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15770" y="2132820"/>
            <a:ext cx="65274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Loss</a:t>
            </a:r>
          </a:p>
          <a:p>
            <a:r>
              <a:rPr lang="en-US" sz="1400" b="1" dirty="0" smtClean="0">
                <a:solidFill>
                  <a:srgbClr val="FFFF00"/>
                </a:solidFill>
              </a:rPr>
              <a:t>maps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57228" y="1700760"/>
            <a:ext cx="950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Ramp up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5580140" y="3788545"/>
            <a:ext cx="2520350" cy="794802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80140" y="4005080"/>
            <a:ext cx="15392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1380 bunches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96420" y="1196690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</a:rPr>
              <a:t>Power cut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9630" y="6095320"/>
            <a:ext cx="462819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 days including a LR beam-beam test </a:t>
            </a:r>
            <a:endParaRPr lang="fr-FR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718190" y="5877340"/>
            <a:ext cx="2493760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611042" y="700433"/>
            <a:ext cx="3099118" cy="40011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From 2011 08:30 meeting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865271893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47019</TotalTime>
  <Words>968</Words>
  <Application>Microsoft Office PowerPoint</Application>
  <PresentationFormat>On-screen Show (4:3)</PresentationFormat>
  <Paragraphs>172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Restart after TS2</vt:lpstr>
      <vt:lpstr>Outline</vt:lpstr>
      <vt:lpstr>BPMS IR6 attenuators</vt:lpstr>
      <vt:lpstr>Leap second</vt:lpstr>
      <vt:lpstr>SMP-MTG cross-checker test</vt:lpstr>
      <vt:lpstr>Intensity ramp up</vt:lpstr>
      <vt:lpstr>ALICE polarity change</vt:lpstr>
      <vt:lpstr>ALICE polarity reversal</vt:lpstr>
      <vt:lpstr>Overview end week 35 &amp; week 36 in 2011</vt:lpstr>
      <vt:lpstr>Wednesday morning – setup completed !</vt:lpstr>
      <vt:lpstr>ALICE polarity time estimate</vt:lpstr>
      <vt:lpstr>Do not forget…</vt:lpstr>
      <vt:lpstr>Possible scenario</vt:lpstr>
      <vt:lpstr>Schedule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3612</cp:revision>
  <dcterms:created xsi:type="dcterms:W3CDTF">2010-07-26T05:43:59Z</dcterms:created>
  <dcterms:modified xsi:type="dcterms:W3CDTF">2012-06-26T15:00:43Z</dcterms:modified>
</cp:coreProperties>
</file>